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9" r:id="rId2"/>
    <p:sldId id="258" r:id="rId3"/>
    <p:sldId id="261" r:id="rId4"/>
    <p:sldId id="262" r:id="rId5"/>
    <p:sldId id="304" r:id="rId6"/>
    <p:sldId id="308" r:id="rId7"/>
    <p:sldId id="271" r:id="rId8"/>
    <p:sldId id="272" r:id="rId9"/>
    <p:sldId id="274" r:id="rId10"/>
    <p:sldId id="267" r:id="rId11"/>
    <p:sldId id="309" r:id="rId12"/>
    <p:sldId id="310" r:id="rId13"/>
    <p:sldId id="311" r:id="rId14"/>
    <p:sldId id="278" r:id="rId15"/>
    <p:sldId id="276" r:id="rId16"/>
    <p:sldId id="281" r:id="rId17"/>
    <p:sldId id="312" r:id="rId18"/>
    <p:sldId id="284" r:id="rId19"/>
    <p:sldId id="313" r:id="rId20"/>
    <p:sldId id="314" r:id="rId21"/>
    <p:sldId id="283" r:id="rId22"/>
    <p:sldId id="282" r:id="rId23"/>
    <p:sldId id="315" r:id="rId24"/>
    <p:sldId id="287" r:id="rId25"/>
    <p:sldId id="316" r:id="rId26"/>
    <p:sldId id="317" r:id="rId27"/>
    <p:sldId id="291" r:id="rId28"/>
    <p:sldId id="292" r:id="rId29"/>
    <p:sldId id="294" r:id="rId30"/>
    <p:sldId id="320" r:id="rId31"/>
    <p:sldId id="323" r:id="rId32"/>
    <p:sldId id="297" r:id="rId33"/>
    <p:sldId id="321" r:id="rId34"/>
    <p:sldId id="324" r:id="rId35"/>
    <p:sldId id="319" r:id="rId36"/>
    <p:sldId id="299" r:id="rId37"/>
    <p:sldId id="325" r:id="rId38"/>
    <p:sldId id="300" r:id="rId39"/>
    <p:sldId id="326" r:id="rId40"/>
    <p:sldId id="306" r:id="rId41"/>
    <p:sldId id="268" r:id="rId42"/>
    <p:sldId id="269" r:id="rId43"/>
    <p:sldId id="270" r:id="rId44"/>
    <p:sldId id="302" r:id="rId45"/>
    <p:sldId id="303" r:id="rId46"/>
    <p:sldId id="3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6" autoAdjust="0"/>
    <p:restoredTop sz="94622" autoAdjust="0"/>
  </p:normalViewPr>
  <p:slideViewPr>
    <p:cSldViewPr snapToGrid="0">
      <p:cViewPr varScale="1">
        <p:scale>
          <a:sx n="118" d="100"/>
          <a:sy n="118" d="100"/>
        </p:scale>
        <p:origin x="9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sha Menghani" userId="9e574bb97e1bc8c1" providerId="LiveId" clId="{099AC8A6-155F-4012-A624-6C8FA326CA5D}"/>
    <pc:docChg chg="delSld modSld">
      <pc:chgData name="Deepsha Menghani" userId="9e574bb97e1bc8c1" providerId="LiveId" clId="{099AC8A6-155F-4012-A624-6C8FA326CA5D}" dt="2023-08-16T03:55:41.367" v="15" actId="20577"/>
      <pc:docMkLst>
        <pc:docMk/>
      </pc:docMkLst>
      <pc:sldChg chg="modSp mod">
        <pc:chgData name="Deepsha Menghani" userId="9e574bb97e1bc8c1" providerId="LiveId" clId="{099AC8A6-155F-4012-A624-6C8FA326CA5D}" dt="2023-08-16T03:55:41.367" v="15" actId="20577"/>
        <pc:sldMkLst>
          <pc:docMk/>
          <pc:sldMk cId="4170202403" sldId="259"/>
        </pc:sldMkLst>
        <pc:spChg chg="mod">
          <ac:chgData name="Deepsha Menghani" userId="9e574bb97e1bc8c1" providerId="LiveId" clId="{099AC8A6-155F-4012-A624-6C8FA326CA5D}" dt="2023-08-16T03:55:41.367" v="15" actId="20577"/>
          <ac:spMkLst>
            <pc:docMk/>
            <pc:sldMk cId="4170202403" sldId="259"/>
            <ac:spMk id="3" creationId="{10953B68-F173-7427-0146-1009926826AC}"/>
          </ac:spMkLst>
        </pc:spChg>
      </pc:sldChg>
      <pc:sldChg chg="del">
        <pc:chgData name="Deepsha Menghani" userId="9e574bb97e1bc8c1" providerId="LiveId" clId="{099AC8A6-155F-4012-A624-6C8FA326CA5D}" dt="2023-08-16T03:47:18.357" v="0" actId="47"/>
        <pc:sldMkLst>
          <pc:docMk/>
          <pc:sldMk cId="2801995280" sldId="280"/>
        </pc:sldMkLst>
      </pc:sldChg>
      <pc:sldChg chg="del">
        <pc:chgData name="Deepsha Menghani" userId="9e574bb97e1bc8c1" providerId="LiveId" clId="{099AC8A6-155F-4012-A624-6C8FA326CA5D}" dt="2023-08-16T03:47:26.193" v="1" actId="47"/>
        <pc:sldMkLst>
          <pc:docMk/>
          <pc:sldMk cId="2346009607" sldId="290"/>
        </pc:sldMkLst>
      </pc:sldChg>
      <pc:sldChg chg="del">
        <pc:chgData name="Deepsha Menghani" userId="9e574bb97e1bc8c1" providerId="LiveId" clId="{099AC8A6-155F-4012-A624-6C8FA326CA5D}" dt="2023-08-16T03:47:27.487" v="2" actId="47"/>
        <pc:sldMkLst>
          <pc:docMk/>
          <pc:sldMk cId="1622280936" sldId="31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hyperlink" Target="https://github.com/deepshamenghani/cascadia_bigfoot_shiny" TargetMode="External"/><Relationship Id="rId1" Type="http://schemas.openxmlformats.org/officeDocument/2006/relationships/hyperlink" Target="https://mastering-shiny.org/" TargetMode="Externa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hyperlink" Target="https://mastering-shiny.org/" TargetMode="External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hyperlink" Target="https://github.com/deepshamenghani/cascadia_bigfoot_shiny" TargetMode="External"/><Relationship Id="rId4" Type="http://schemas.openxmlformats.org/officeDocument/2006/relationships/image" Target="../media/image26.svg"/><Relationship Id="rId9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74BE76-D963-44E4-A7AA-BFD33A614C4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3828827-B621-4FD0-AA05-F45E52248D44}">
      <dgm:prSet/>
      <dgm:spPr/>
      <dgm:t>
        <a:bodyPr/>
        <a:lstStyle/>
        <a:p>
          <a:r>
            <a:rPr lang="en-US" dirty="0"/>
            <a:t>If you are yet to learn shiny, start with modular approach</a:t>
          </a:r>
        </a:p>
      </dgm:t>
    </dgm:pt>
    <dgm:pt modelId="{16CF4666-77B7-47F8-A3D8-A803771FC34F}" type="parTrans" cxnId="{77E36EAF-8F03-476F-ACF5-82F11DC2126E}">
      <dgm:prSet/>
      <dgm:spPr/>
      <dgm:t>
        <a:bodyPr/>
        <a:lstStyle/>
        <a:p>
          <a:endParaRPr lang="en-US"/>
        </a:p>
      </dgm:t>
    </dgm:pt>
    <dgm:pt modelId="{E8CAF71D-2209-4C4E-9085-E79CD3A29147}" type="sibTrans" cxnId="{77E36EAF-8F03-476F-ACF5-82F11DC2126E}">
      <dgm:prSet/>
      <dgm:spPr/>
      <dgm:t>
        <a:bodyPr/>
        <a:lstStyle/>
        <a:p>
          <a:endParaRPr lang="en-US"/>
        </a:p>
      </dgm:t>
    </dgm:pt>
    <dgm:pt modelId="{D02C0D25-1D6A-4F21-901A-59C80FFCF986}">
      <dgm:prSet/>
      <dgm:spPr/>
      <dgm:t>
        <a:bodyPr/>
        <a:lstStyle/>
        <a:p>
          <a:r>
            <a:rPr lang="en-US" dirty="0"/>
            <a:t>If you learned it the monolith way, start with converting an existing app modular</a:t>
          </a:r>
        </a:p>
      </dgm:t>
    </dgm:pt>
    <dgm:pt modelId="{0B7D2FE3-0870-45B7-885A-78D4AC1E1C83}" type="parTrans" cxnId="{743EBCD2-6B64-4806-91CF-BB8BB7D1B068}">
      <dgm:prSet/>
      <dgm:spPr/>
      <dgm:t>
        <a:bodyPr/>
        <a:lstStyle/>
        <a:p>
          <a:endParaRPr lang="en-US"/>
        </a:p>
      </dgm:t>
    </dgm:pt>
    <dgm:pt modelId="{D6631464-A04D-4356-8D67-3D1FE6833D2D}" type="sibTrans" cxnId="{743EBCD2-6B64-4806-91CF-BB8BB7D1B068}">
      <dgm:prSet/>
      <dgm:spPr/>
      <dgm:t>
        <a:bodyPr/>
        <a:lstStyle/>
        <a:p>
          <a:endParaRPr lang="en-US"/>
        </a:p>
      </dgm:t>
    </dgm:pt>
    <dgm:pt modelId="{E0C62352-9198-481B-86E7-C9931EC6DE55}">
      <dgm:prSet custT="1"/>
      <dgm:spPr/>
      <dgm:t>
        <a:bodyPr/>
        <a:lstStyle/>
        <a:p>
          <a:r>
            <a:rPr lang="en-US" sz="2400" kern="1200" dirty="0"/>
            <a:t>Check out </a:t>
          </a:r>
          <a:r>
            <a:rPr lang="en-US" sz="2400" kern="1200" dirty="0">
              <a:solidFill>
                <a:schemeClr val="accent2">
                  <a:lumMod val="50000"/>
                </a:schemeClr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Mastering Shiny book</a:t>
          </a:r>
          <a:r>
            <a:rPr lang="en-US" sz="2400" kern="1200" dirty="0">
              <a:solidFill>
                <a:srgbClr val="FFC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400" kern="1200" dirty="0"/>
            <a:t>by Hadley Wickham</a:t>
          </a:r>
        </a:p>
      </dgm:t>
    </dgm:pt>
    <dgm:pt modelId="{452A497D-B29A-4F73-934A-5EF8BAE4A422}" type="parTrans" cxnId="{975A57AC-033F-4C01-B3EA-68476D3EA06F}">
      <dgm:prSet/>
      <dgm:spPr/>
      <dgm:t>
        <a:bodyPr/>
        <a:lstStyle/>
        <a:p>
          <a:endParaRPr lang="en-US"/>
        </a:p>
      </dgm:t>
    </dgm:pt>
    <dgm:pt modelId="{B773155F-DEDE-4FF1-904C-3A2A70786412}" type="sibTrans" cxnId="{975A57AC-033F-4C01-B3EA-68476D3EA06F}">
      <dgm:prSet/>
      <dgm:spPr/>
      <dgm:t>
        <a:bodyPr/>
        <a:lstStyle/>
        <a:p>
          <a:endParaRPr lang="en-US"/>
        </a:p>
      </dgm:t>
    </dgm:pt>
    <dgm:pt modelId="{40AA4ABD-0B5A-4DCD-97F0-D2283C0F7D94}">
      <dgm:prSet/>
      <dgm:spPr/>
      <dgm:t>
        <a:bodyPr/>
        <a:lstStyle/>
        <a:p>
          <a:r>
            <a:rPr lang="en-US" dirty="0"/>
            <a:t>Check out the </a:t>
          </a:r>
          <a:r>
            <a:rPr lang="en-US" dirty="0">
              <a:solidFill>
                <a:schemeClr val="accent2">
                  <a:lumMod val="50000"/>
                </a:schemeClr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Github repo</a:t>
          </a:r>
          <a:r>
            <a:rPr lang="en-US" dirty="0">
              <a:solidFill>
                <a:schemeClr val="accent2">
                  <a:lumMod val="50000"/>
                </a:schemeClr>
              </a:solidFill>
            </a:rPr>
            <a:t> </a:t>
          </a:r>
          <a:r>
            <a:rPr lang="en-US" dirty="0"/>
            <a:t>for modular bigfoot app</a:t>
          </a:r>
        </a:p>
      </dgm:t>
    </dgm:pt>
    <dgm:pt modelId="{59B4408C-2C9D-4942-B459-AF86B1F3362F}" type="parTrans" cxnId="{F4442C11-72C1-49AC-8C89-879C9DA2F86D}">
      <dgm:prSet/>
      <dgm:spPr/>
      <dgm:t>
        <a:bodyPr/>
        <a:lstStyle/>
        <a:p>
          <a:endParaRPr lang="en-US"/>
        </a:p>
      </dgm:t>
    </dgm:pt>
    <dgm:pt modelId="{BB3B336C-B8CB-4329-AF11-DB3835999122}" type="sibTrans" cxnId="{F4442C11-72C1-49AC-8C89-879C9DA2F86D}">
      <dgm:prSet/>
      <dgm:spPr/>
      <dgm:t>
        <a:bodyPr/>
        <a:lstStyle/>
        <a:p>
          <a:endParaRPr lang="en-US"/>
        </a:p>
      </dgm:t>
    </dgm:pt>
    <dgm:pt modelId="{1104B9E7-6BBC-4C1B-8D5E-48F610BE707A}" type="pres">
      <dgm:prSet presAssocID="{E474BE76-D963-44E4-A7AA-BFD33A614C42}" presName="root" presStyleCnt="0">
        <dgm:presLayoutVars>
          <dgm:dir/>
          <dgm:resizeHandles val="exact"/>
        </dgm:presLayoutVars>
      </dgm:prSet>
      <dgm:spPr/>
    </dgm:pt>
    <dgm:pt modelId="{795660C1-10B4-4F3A-941D-337D9D69C636}" type="pres">
      <dgm:prSet presAssocID="{E474BE76-D963-44E4-A7AA-BFD33A614C42}" presName="container" presStyleCnt="0">
        <dgm:presLayoutVars>
          <dgm:dir/>
          <dgm:resizeHandles val="exact"/>
        </dgm:presLayoutVars>
      </dgm:prSet>
      <dgm:spPr/>
    </dgm:pt>
    <dgm:pt modelId="{8890784B-34F7-4C80-A1BB-94346B5107B0}" type="pres">
      <dgm:prSet presAssocID="{13828827-B621-4FD0-AA05-F45E52248D44}" presName="compNode" presStyleCnt="0"/>
      <dgm:spPr/>
    </dgm:pt>
    <dgm:pt modelId="{F03E8883-3CDB-4CE8-BD09-0C307FD6C788}" type="pres">
      <dgm:prSet presAssocID="{13828827-B621-4FD0-AA05-F45E52248D44}" presName="iconBgRect" presStyleLbl="bgShp" presStyleIdx="0" presStyleCnt="4"/>
      <dgm:spPr/>
    </dgm:pt>
    <dgm:pt modelId="{E109C3C5-CCE5-4931-80BE-64561337304F}" type="pres">
      <dgm:prSet presAssocID="{13828827-B621-4FD0-AA05-F45E52248D44}" presName="iconRect" presStyleLbl="node1" presStyleIdx="0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scope"/>
        </a:ext>
      </dgm:extLst>
    </dgm:pt>
    <dgm:pt modelId="{47BB39FA-BFB9-4137-AD7F-AC97DAF2E9EC}" type="pres">
      <dgm:prSet presAssocID="{13828827-B621-4FD0-AA05-F45E52248D44}" presName="spaceRect" presStyleCnt="0"/>
      <dgm:spPr/>
    </dgm:pt>
    <dgm:pt modelId="{EB1EAC2C-3E5E-4410-8D44-B6295F6AE033}" type="pres">
      <dgm:prSet presAssocID="{13828827-B621-4FD0-AA05-F45E52248D44}" presName="textRect" presStyleLbl="revTx" presStyleIdx="0" presStyleCnt="4">
        <dgm:presLayoutVars>
          <dgm:chMax val="1"/>
          <dgm:chPref val="1"/>
        </dgm:presLayoutVars>
      </dgm:prSet>
      <dgm:spPr/>
    </dgm:pt>
    <dgm:pt modelId="{0727A0C1-0D5C-49FF-8C65-BEE680C18AF7}" type="pres">
      <dgm:prSet presAssocID="{E8CAF71D-2209-4C4E-9085-E79CD3A29147}" presName="sibTrans" presStyleLbl="sibTrans2D1" presStyleIdx="0" presStyleCnt="0"/>
      <dgm:spPr/>
    </dgm:pt>
    <dgm:pt modelId="{6752F5EA-B359-4D47-BEF7-B4830281FE52}" type="pres">
      <dgm:prSet presAssocID="{D02C0D25-1D6A-4F21-901A-59C80FFCF986}" presName="compNode" presStyleCnt="0"/>
      <dgm:spPr/>
    </dgm:pt>
    <dgm:pt modelId="{A1D07F68-BFDC-4BE9-A69A-384ADDA43CE5}" type="pres">
      <dgm:prSet presAssocID="{D02C0D25-1D6A-4F21-901A-59C80FFCF986}" presName="iconBgRect" presStyleLbl="bgShp" presStyleIdx="1" presStyleCnt="4"/>
      <dgm:spPr/>
    </dgm:pt>
    <dgm:pt modelId="{2C62E60C-42E0-4230-8A6E-68B1507F21E6}" type="pres">
      <dgm:prSet presAssocID="{D02C0D25-1D6A-4F21-901A-59C80FFCF986}" presName="iconRect" presStyleLbl="node1" presStyleIdx="1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FC68218-4FB2-48FF-98D6-BE3AED5DBAFC}" type="pres">
      <dgm:prSet presAssocID="{D02C0D25-1D6A-4F21-901A-59C80FFCF986}" presName="spaceRect" presStyleCnt="0"/>
      <dgm:spPr/>
    </dgm:pt>
    <dgm:pt modelId="{91ECEEA6-4F5A-46BD-9EF6-7C6F5C610CC8}" type="pres">
      <dgm:prSet presAssocID="{D02C0D25-1D6A-4F21-901A-59C80FFCF986}" presName="textRect" presStyleLbl="revTx" presStyleIdx="1" presStyleCnt="4">
        <dgm:presLayoutVars>
          <dgm:chMax val="1"/>
          <dgm:chPref val="1"/>
        </dgm:presLayoutVars>
      </dgm:prSet>
      <dgm:spPr/>
    </dgm:pt>
    <dgm:pt modelId="{E857D5F3-1D0B-41AC-BE4D-5333311C05E7}" type="pres">
      <dgm:prSet presAssocID="{D6631464-A04D-4356-8D67-3D1FE6833D2D}" presName="sibTrans" presStyleLbl="sibTrans2D1" presStyleIdx="0" presStyleCnt="0"/>
      <dgm:spPr/>
    </dgm:pt>
    <dgm:pt modelId="{A81CE07A-CD37-4A81-9700-1C604833AE2D}" type="pres">
      <dgm:prSet presAssocID="{E0C62352-9198-481B-86E7-C9931EC6DE55}" presName="compNode" presStyleCnt="0"/>
      <dgm:spPr/>
    </dgm:pt>
    <dgm:pt modelId="{85D76948-89E6-4320-A682-9656DAB4730B}" type="pres">
      <dgm:prSet presAssocID="{E0C62352-9198-481B-86E7-C9931EC6DE55}" presName="iconBgRect" presStyleLbl="bgShp" presStyleIdx="2" presStyleCnt="4"/>
      <dgm:spPr/>
    </dgm:pt>
    <dgm:pt modelId="{61F2B6EB-F9E7-47B7-89FE-1F802DDC1F1B}" type="pres">
      <dgm:prSet presAssocID="{E0C62352-9198-481B-86E7-C9931EC6DE55}" presName="iconRect" presStyleLbl="node1" presStyleIdx="2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FB5A50CA-3DA8-40CF-A000-C6FE38D00094}" type="pres">
      <dgm:prSet presAssocID="{E0C62352-9198-481B-86E7-C9931EC6DE55}" presName="spaceRect" presStyleCnt="0"/>
      <dgm:spPr/>
    </dgm:pt>
    <dgm:pt modelId="{DC39E0A7-A74A-4B1E-9FFA-D71CDAA4AABB}" type="pres">
      <dgm:prSet presAssocID="{E0C62352-9198-481B-86E7-C9931EC6DE55}" presName="textRect" presStyleLbl="revTx" presStyleIdx="2" presStyleCnt="4">
        <dgm:presLayoutVars>
          <dgm:chMax val="1"/>
          <dgm:chPref val="1"/>
        </dgm:presLayoutVars>
      </dgm:prSet>
      <dgm:spPr/>
    </dgm:pt>
    <dgm:pt modelId="{4CE9D12A-89A8-4FE5-9065-3A822478BEC8}" type="pres">
      <dgm:prSet presAssocID="{B773155F-DEDE-4FF1-904C-3A2A70786412}" presName="sibTrans" presStyleLbl="sibTrans2D1" presStyleIdx="0" presStyleCnt="0"/>
      <dgm:spPr/>
    </dgm:pt>
    <dgm:pt modelId="{A073107C-EB1D-4095-8BB1-5DB0546E0B43}" type="pres">
      <dgm:prSet presAssocID="{40AA4ABD-0B5A-4DCD-97F0-D2283C0F7D94}" presName="compNode" presStyleCnt="0"/>
      <dgm:spPr/>
    </dgm:pt>
    <dgm:pt modelId="{BA8CBB9C-AC34-49F4-9F33-768B6631646F}" type="pres">
      <dgm:prSet presAssocID="{40AA4ABD-0B5A-4DCD-97F0-D2283C0F7D94}" presName="iconBgRect" presStyleLbl="bgShp" presStyleIdx="3" presStyleCnt="4"/>
      <dgm:spPr/>
    </dgm:pt>
    <dgm:pt modelId="{CB799A8C-4A75-4997-AE2C-F403FFBB5513}" type="pres">
      <dgm:prSet presAssocID="{40AA4ABD-0B5A-4DCD-97F0-D2283C0F7D94}" presName="iconRect" presStyleLbl="node1" presStyleIdx="3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ntosaurus"/>
        </a:ext>
      </dgm:extLst>
    </dgm:pt>
    <dgm:pt modelId="{514D78E6-15B4-45C6-9D2B-45ADF0BACA56}" type="pres">
      <dgm:prSet presAssocID="{40AA4ABD-0B5A-4DCD-97F0-D2283C0F7D94}" presName="spaceRect" presStyleCnt="0"/>
      <dgm:spPr/>
    </dgm:pt>
    <dgm:pt modelId="{EE9B72CF-D0B4-4CAB-A439-986D63B12111}" type="pres">
      <dgm:prSet presAssocID="{40AA4ABD-0B5A-4DCD-97F0-D2283C0F7D9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A885E02-0128-4AAD-AE62-96368D42A94D}" type="presOf" srcId="{13828827-B621-4FD0-AA05-F45E52248D44}" destId="{EB1EAC2C-3E5E-4410-8D44-B6295F6AE033}" srcOrd="0" destOrd="0" presId="urn:microsoft.com/office/officeart/2018/2/layout/IconCircleList"/>
    <dgm:cxn modelId="{2C1F2E0A-B4D7-4DA3-9A37-05E56B5E0BBC}" type="presOf" srcId="{B773155F-DEDE-4FF1-904C-3A2A70786412}" destId="{4CE9D12A-89A8-4FE5-9065-3A822478BEC8}" srcOrd="0" destOrd="0" presId="urn:microsoft.com/office/officeart/2018/2/layout/IconCircleList"/>
    <dgm:cxn modelId="{F4442C11-72C1-49AC-8C89-879C9DA2F86D}" srcId="{E474BE76-D963-44E4-A7AA-BFD33A614C42}" destId="{40AA4ABD-0B5A-4DCD-97F0-D2283C0F7D94}" srcOrd="3" destOrd="0" parTransId="{59B4408C-2C9D-4942-B459-AF86B1F3362F}" sibTransId="{BB3B336C-B8CB-4329-AF11-DB3835999122}"/>
    <dgm:cxn modelId="{3D5B9B20-DABA-4479-A017-BDDFEB903424}" type="presOf" srcId="{E474BE76-D963-44E4-A7AA-BFD33A614C42}" destId="{1104B9E7-6BBC-4C1B-8D5E-48F610BE707A}" srcOrd="0" destOrd="0" presId="urn:microsoft.com/office/officeart/2018/2/layout/IconCircleList"/>
    <dgm:cxn modelId="{B186E641-651C-4782-815E-2695D2DB32A7}" type="presOf" srcId="{40AA4ABD-0B5A-4DCD-97F0-D2283C0F7D94}" destId="{EE9B72CF-D0B4-4CAB-A439-986D63B12111}" srcOrd="0" destOrd="0" presId="urn:microsoft.com/office/officeart/2018/2/layout/IconCircleList"/>
    <dgm:cxn modelId="{DC8E1A99-0CC0-4814-B68B-4B6E4FC03045}" type="presOf" srcId="{E0C62352-9198-481B-86E7-C9931EC6DE55}" destId="{DC39E0A7-A74A-4B1E-9FFA-D71CDAA4AABB}" srcOrd="0" destOrd="0" presId="urn:microsoft.com/office/officeart/2018/2/layout/IconCircleList"/>
    <dgm:cxn modelId="{975A57AC-033F-4C01-B3EA-68476D3EA06F}" srcId="{E474BE76-D963-44E4-A7AA-BFD33A614C42}" destId="{E0C62352-9198-481B-86E7-C9931EC6DE55}" srcOrd="2" destOrd="0" parTransId="{452A497D-B29A-4F73-934A-5EF8BAE4A422}" sibTransId="{B773155F-DEDE-4FF1-904C-3A2A70786412}"/>
    <dgm:cxn modelId="{77E36EAF-8F03-476F-ACF5-82F11DC2126E}" srcId="{E474BE76-D963-44E4-A7AA-BFD33A614C42}" destId="{13828827-B621-4FD0-AA05-F45E52248D44}" srcOrd="0" destOrd="0" parTransId="{16CF4666-77B7-47F8-A3D8-A803771FC34F}" sibTransId="{E8CAF71D-2209-4C4E-9085-E79CD3A29147}"/>
    <dgm:cxn modelId="{C0B2AEB5-5515-43F9-83D7-28CCEF9ADB41}" type="presOf" srcId="{D6631464-A04D-4356-8D67-3D1FE6833D2D}" destId="{E857D5F3-1D0B-41AC-BE4D-5333311C05E7}" srcOrd="0" destOrd="0" presId="urn:microsoft.com/office/officeart/2018/2/layout/IconCircleList"/>
    <dgm:cxn modelId="{CAA47EB7-91FF-4A9C-8EA4-A09544482894}" type="presOf" srcId="{E8CAF71D-2209-4C4E-9085-E79CD3A29147}" destId="{0727A0C1-0D5C-49FF-8C65-BEE680C18AF7}" srcOrd="0" destOrd="0" presId="urn:microsoft.com/office/officeart/2018/2/layout/IconCircleList"/>
    <dgm:cxn modelId="{743EBCD2-6B64-4806-91CF-BB8BB7D1B068}" srcId="{E474BE76-D963-44E4-A7AA-BFD33A614C42}" destId="{D02C0D25-1D6A-4F21-901A-59C80FFCF986}" srcOrd="1" destOrd="0" parTransId="{0B7D2FE3-0870-45B7-885A-78D4AC1E1C83}" sibTransId="{D6631464-A04D-4356-8D67-3D1FE6833D2D}"/>
    <dgm:cxn modelId="{06D49EDD-0437-4ED0-819C-D936078F6683}" type="presOf" srcId="{D02C0D25-1D6A-4F21-901A-59C80FFCF986}" destId="{91ECEEA6-4F5A-46BD-9EF6-7C6F5C610CC8}" srcOrd="0" destOrd="0" presId="urn:microsoft.com/office/officeart/2018/2/layout/IconCircleList"/>
    <dgm:cxn modelId="{D2328AFD-4F50-4B8C-8A36-1BA73B2C4437}" type="presParOf" srcId="{1104B9E7-6BBC-4C1B-8D5E-48F610BE707A}" destId="{795660C1-10B4-4F3A-941D-337D9D69C636}" srcOrd="0" destOrd="0" presId="urn:microsoft.com/office/officeart/2018/2/layout/IconCircleList"/>
    <dgm:cxn modelId="{F85A3995-4919-4119-A86E-6C6E8065D412}" type="presParOf" srcId="{795660C1-10B4-4F3A-941D-337D9D69C636}" destId="{8890784B-34F7-4C80-A1BB-94346B5107B0}" srcOrd="0" destOrd="0" presId="urn:microsoft.com/office/officeart/2018/2/layout/IconCircleList"/>
    <dgm:cxn modelId="{F6CD854B-1B9E-4913-9CDE-3867D8CF6B95}" type="presParOf" srcId="{8890784B-34F7-4C80-A1BB-94346B5107B0}" destId="{F03E8883-3CDB-4CE8-BD09-0C307FD6C788}" srcOrd="0" destOrd="0" presId="urn:microsoft.com/office/officeart/2018/2/layout/IconCircleList"/>
    <dgm:cxn modelId="{793B8258-0DD4-4B98-A10C-4778B0211D66}" type="presParOf" srcId="{8890784B-34F7-4C80-A1BB-94346B5107B0}" destId="{E109C3C5-CCE5-4931-80BE-64561337304F}" srcOrd="1" destOrd="0" presId="urn:microsoft.com/office/officeart/2018/2/layout/IconCircleList"/>
    <dgm:cxn modelId="{3FB41CC4-24C7-4EE8-9AB3-32271B990D9D}" type="presParOf" srcId="{8890784B-34F7-4C80-A1BB-94346B5107B0}" destId="{47BB39FA-BFB9-4137-AD7F-AC97DAF2E9EC}" srcOrd="2" destOrd="0" presId="urn:microsoft.com/office/officeart/2018/2/layout/IconCircleList"/>
    <dgm:cxn modelId="{D20A73B7-4FBB-4A56-AF51-7CCF1C37A3B1}" type="presParOf" srcId="{8890784B-34F7-4C80-A1BB-94346B5107B0}" destId="{EB1EAC2C-3E5E-4410-8D44-B6295F6AE033}" srcOrd="3" destOrd="0" presId="urn:microsoft.com/office/officeart/2018/2/layout/IconCircleList"/>
    <dgm:cxn modelId="{38801874-81B4-4739-A567-ADE3F030F9AC}" type="presParOf" srcId="{795660C1-10B4-4F3A-941D-337D9D69C636}" destId="{0727A0C1-0D5C-49FF-8C65-BEE680C18AF7}" srcOrd="1" destOrd="0" presId="urn:microsoft.com/office/officeart/2018/2/layout/IconCircleList"/>
    <dgm:cxn modelId="{FDD948B9-4160-4A2D-8772-AD0273EDBD19}" type="presParOf" srcId="{795660C1-10B4-4F3A-941D-337D9D69C636}" destId="{6752F5EA-B359-4D47-BEF7-B4830281FE52}" srcOrd="2" destOrd="0" presId="urn:microsoft.com/office/officeart/2018/2/layout/IconCircleList"/>
    <dgm:cxn modelId="{C1A82CB9-1435-4758-8BC2-944B9E8442E1}" type="presParOf" srcId="{6752F5EA-B359-4D47-BEF7-B4830281FE52}" destId="{A1D07F68-BFDC-4BE9-A69A-384ADDA43CE5}" srcOrd="0" destOrd="0" presId="urn:microsoft.com/office/officeart/2018/2/layout/IconCircleList"/>
    <dgm:cxn modelId="{A2CF1DB7-2754-481F-A3B4-11424E25E260}" type="presParOf" srcId="{6752F5EA-B359-4D47-BEF7-B4830281FE52}" destId="{2C62E60C-42E0-4230-8A6E-68B1507F21E6}" srcOrd="1" destOrd="0" presId="urn:microsoft.com/office/officeart/2018/2/layout/IconCircleList"/>
    <dgm:cxn modelId="{8ED43CCE-AEE2-4042-B20E-12B305A30CB2}" type="presParOf" srcId="{6752F5EA-B359-4D47-BEF7-B4830281FE52}" destId="{5FC68218-4FB2-48FF-98D6-BE3AED5DBAFC}" srcOrd="2" destOrd="0" presId="urn:microsoft.com/office/officeart/2018/2/layout/IconCircleList"/>
    <dgm:cxn modelId="{FC403B71-69DB-4EF6-B54C-6E0F46DA3EF9}" type="presParOf" srcId="{6752F5EA-B359-4D47-BEF7-B4830281FE52}" destId="{91ECEEA6-4F5A-46BD-9EF6-7C6F5C610CC8}" srcOrd="3" destOrd="0" presId="urn:microsoft.com/office/officeart/2018/2/layout/IconCircleList"/>
    <dgm:cxn modelId="{89CEB3E1-7F96-4AE4-BFED-34872C1DD9B5}" type="presParOf" srcId="{795660C1-10B4-4F3A-941D-337D9D69C636}" destId="{E857D5F3-1D0B-41AC-BE4D-5333311C05E7}" srcOrd="3" destOrd="0" presId="urn:microsoft.com/office/officeart/2018/2/layout/IconCircleList"/>
    <dgm:cxn modelId="{F74725B8-AFAC-4D3F-87EA-025DC5F06493}" type="presParOf" srcId="{795660C1-10B4-4F3A-941D-337D9D69C636}" destId="{A81CE07A-CD37-4A81-9700-1C604833AE2D}" srcOrd="4" destOrd="0" presId="urn:microsoft.com/office/officeart/2018/2/layout/IconCircleList"/>
    <dgm:cxn modelId="{9BD435D8-CAEA-4168-8F22-DECE3AC1A590}" type="presParOf" srcId="{A81CE07A-CD37-4A81-9700-1C604833AE2D}" destId="{85D76948-89E6-4320-A682-9656DAB4730B}" srcOrd="0" destOrd="0" presId="urn:microsoft.com/office/officeart/2018/2/layout/IconCircleList"/>
    <dgm:cxn modelId="{AF3AC5C6-E2D4-4CB1-A618-A097D3EDFED1}" type="presParOf" srcId="{A81CE07A-CD37-4A81-9700-1C604833AE2D}" destId="{61F2B6EB-F9E7-47B7-89FE-1F802DDC1F1B}" srcOrd="1" destOrd="0" presId="urn:microsoft.com/office/officeart/2018/2/layout/IconCircleList"/>
    <dgm:cxn modelId="{5D4D67EA-3608-4D5D-A25C-3C2D59E5AD9A}" type="presParOf" srcId="{A81CE07A-CD37-4A81-9700-1C604833AE2D}" destId="{FB5A50CA-3DA8-40CF-A000-C6FE38D00094}" srcOrd="2" destOrd="0" presId="urn:microsoft.com/office/officeart/2018/2/layout/IconCircleList"/>
    <dgm:cxn modelId="{D82A6D23-0FBC-4A86-A09E-C820BF640067}" type="presParOf" srcId="{A81CE07A-CD37-4A81-9700-1C604833AE2D}" destId="{DC39E0A7-A74A-4B1E-9FFA-D71CDAA4AABB}" srcOrd="3" destOrd="0" presId="urn:microsoft.com/office/officeart/2018/2/layout/IconCircleList"/>
    <dgm:cxn modelId="{1B38208F-828C-4AEB-A22E-21ABA3CC87F4}" type="presParOf" srcId="{795660C1-10B4-4F3A-941D-337D9D69C636}" destId="{4CE9D12A-89A8-4FE5-9065-3A822478BEC8}" srcOrd="5" destOrd="0" presId="urn:microsoft.com/office/officeart/2018/2/layout/IconCircleList"/>
    <dgm:cxn modelId="{69264B7B-A4D5-43D2-868F-ED3B0D1CF235}" type="presParOf" srcId="{795660C1-10B4-4F3A-941D-337D9D69C636}" destId="{A073107C-EB1D-4095-8BB1-5DB0546E0B43}" srcOrd="6" destOrd="0" presId="urn:microsoft.com/office/officeart/2018/2/layout/IconCircleList"/>
    <dgm:cxn modelId="{E17FA686-7039-4B2A-9520-CDB3D7F34413}" type="presParOf" srcId="{A073107C-EB1D-4095-8BB1-5DB0546E0B43}" destId="{BA8CBB9C-AC34-49F4-9F33-768B6631646F}" srcOrd="0" destOrd="0" presId="urn:microsoft.com/office/officeart/2018/2/layout/IconCircleList"/>
    <dgm:cxn modelId="{ABD5D691-8F4A-4DBA-8466-10D7B87F715E}" type="presParOf" srcId="{A073107C-EB1D-4095-8BB1-5DB0546E0B43}" destId="{CB799A8C-4A75-4997-AE2C-F403FFBB5513}" srcOrd="1" destOrd="0" presId="urn:microsoft.com/office/officeart/2018/2/layout/IconCircleList"/>
    <dgm:cxn modelId="{981785C0-3B8E-4B3E-9931-3C5143591880}" type="presParOf" srcId="{A073107C-EB1D-4095-8BB1-5DB0546E0B43}" destId="{514D78E6-15B4-45C6-9D2B-45ADF0BACA56}" srcOrd="2" destOrd="0" presId="urn:microsoft.com/office/officeart/2018/2/layout/IconCircleList"/>
    <dgm:cxn modelId="{3A1E490B-9468-4C7B-8434-172A6ED824B3}" type="presParOf" srcId="{A073107C-EB1D-4095-8BB1-5DB0546E0B43}" destId="{EE9B72CF-D0B4-4CAB-A439-986D63B1211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E8883-3CDB-4CE8-BD09-0C307FD6C788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09C3C5-CCE5-4931-80BE-64561337304F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EAC2C-3E5E-4410-8D44-B6295F6AE033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 you are yet to learn shiny, start with modular approach</a:t>
          </a:r>
        </a:p>
      </dsp:txBody>
      <dsp:txXfrm>
        <a:off x="1948202" y="368029"/>
        <a:ext cx="3233964" cy="1371985"/>
      </dsp:txXfrm>
    </dsp:sp>
    <dsp:sp modelId="{A1D07F68-BFDC-4BE9-A69A-384ADDA43CE5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2E60C-42E0-4230-8A6E-68B1507F21E6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CEEA6-4F5A-46BD-9EF6-7C6F5C610CC8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 you learned it the monolith way, start with converting an existing app modular</a:t>
          </a:r>
        </a:p>
      </dsp:txBody>
      <dsp:txXfrm>
        <a:off x="7411643" y="368029"/>
        <a:ext cx="3233964" cy="1371985"/>
      </dsp:txXfrm>
    </dsp:sp>
    <dsp:sp modelId="{85D76948-89E6-4320-A682-9656DAB4730B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F2B6EB-F9E7-47B7-89FE-1F802DDC1F1B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9E0A7-A74A-4B1E-9FFA-D71CDAA4AABB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 out </a:t>
          </a:r>
          <a:r>
            <a:rPr lang="en-US" sz="2400" kern="1200" dirty="0">
              <a:solidFill>
                <a:schemeClr val="accent2">
                  <a:lumMod val="50000"/>
                </a:schemeClr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Mastering Shiny book</a:t>
          </a:r>
          <a:r>
            <a:rPr lang="en-US" sz="2400" kern="1200" dirty="0">
              <a:solidFill>
                <a:srgbClr val="FFC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400" kern="1200" dirty="0"/>
            <a:t>by Hadley Wickham</a:t>
          </a:r>
        </a:p>
      </dsp:txBody>
      <dsp:txXfrm>
        <a:off x="1948202" y="2452790"/>
        <a:ext cx="3233964" cy="1371985"/>
      </dsp:txXfrm>
    </dsp:sp>
    <dsp:sp modelId="{BA8CBB9C-AC34-49F4-9F33-768B6631646F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99A8C-4A75-4997-AE2C-F403FFBB5513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B72CF-D0B4-4CAB-A439-986D63B12111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 out the </a:t>
          </a:r>
          <a:r>
            <a:rPr lang="en-US" sz="2400" kern="1200" dirty="0">
              <a:solidFill>
                <a:schemeClr val="accent2">
                  <a:lumMod val="50000"/>
                </a:schemeClr>
              </a:solidFill>
              <a:hlinkClick xmlns:r="http://schemas.openxmlformats.org/officeDocument/2006/relationships"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Github repo</a:t>
          </a:r>
          <a:r>
            <a:rPr lang="en-US" sz="2400" kern="1200" dirty="0">
              <a:solidFill>
                <a:schemeClr val="accent2">
                  <a:lumMod val="50000"/>
                </a:schemeClr>
              </a:solidFill>
            </a:rPr>
            <a:t> </a:t>
          </a:r>
          <a:r>
            <a:rPr lang="en-US" sz="2400" kern="1200" dirty="0"/>
            <a:t>for modular bigfoot app</a:t>
          </a:r>
        </a:p>
      </dsp:txBody>
      <dsp:txXfrm>
        <a:off x="7411643" y="2452790"/>
        <a:ext cx="3233964" cy="1371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D8A88-0889-45AB-96E7-B834B1AA87E5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ACC14-02AA-40B2-9604-1F3DCE57C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9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38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77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79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61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99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03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33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60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50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79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71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2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ACC14-02AA-40B2-9604-1F3DCE57C5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16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640D-EFBD-E89E-9A2F-76B7BBD96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24DE8-5CBF-67AA-C09C-EFC59D0B2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A5E55-607A-35BB-3871-3F15EBD2B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792FC-A9E9-4EA6-9F53-14D8DDC7BB36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870A0-5BA2-6A10-9154-67BDCE9E6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E1F66-95C1-7822-446C-2A0FA31F6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7CAF-78A6-CDA7-BFB9-CF9E5F9AF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ED2BE-2F26-BF75-2397-F97BE804E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CAA42-657A-9D87-DE10-918C1DADA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2210-5FEF-4E98-B53A-48ADCF97C54E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D669C-CDC7-D7BB-66D3-B187ED4CE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5DFDD-9BBC-6D9E-6A55-63F5ADF2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82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E70C9-AC5A-1877-9A4A-EB81102218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81B31-F50F-E27A-3793-99FDAEB19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5D082-E973-9972-C91D-50FB7BED8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5F904-7559-4796-B7D2-764DC9D6A194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42C73-7AAB-91CA-BEA6-8FACB0B62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3ADA3-F827-34DE-9B61-610143F0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39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AA5F-B5A0-DD08-0CA6-1A673818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E7AF7-7240-5E0E-27AD-CA6215FDE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970C0-AE0A-257A-8330-084D04C43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67ED-4CC9-4F5A-B426-2E5AA1400606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6DE6A-8804-EA08-AAD5-92AD7EA67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25939-A2B7-CA52-28E5-F3CE015D6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1755-4196-E217-161F-AFD9816FD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FAD59-FDA9-4536-539E-02EBA8EA0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54327-BC94-9B9B-0B8A-54AE45CB2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D6613-2333-499E-B74F-407E3A55E828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38743-3D86-08AA-3A96-8679CE545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BC412-96FB-9F02-A92E-F7CB49B8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5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0353-9E94-435F-D53F-30666322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6023E-76EC-6309-12D6-09F251BA0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9C7F9-B14D-B00F-0A72-AECA83C0B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F4C0D-A33C-7EA7-B1FF-CB5B6280E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EF9E6-698B-443B-AC75-A63E69BAF4C3}" type="datetime1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049D9-163B-CC5C-5FB5-34B43CF76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43755-671E-5DAF-87BD-70016A14E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9B1F-59EC-D696-FAEF-41EE496D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69270-7858-1C0D-F2E4-B729AF3E5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F696D-3D15-E847-D339-B467311F9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B1379-BE1E-C5BA-AEF5-1903A1A01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A08AB-9405-CC61-2D36-7AD035028D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BB32D6-2F3F-C0E6-8CF6-379B1B90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697F3-0178-4897-9995-426313B0F9C4}" type="datetime1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F12172-4217-F865-63F9-A0F321790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77624C-E46C-4D22-216A-B817BECF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496C8-0BBD-79F7-1F7A-D095AC30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D93E58-D815-DD8E-96C0-B2B6AF408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70B96-E830-4FD6-981C-A7580C15C6C4}" type="datetime1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839B0-E285-A765-E67A-287C49B3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3418A-6F33-C941-75AD-B6D1494B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6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60F92-757A-0FB2-E5A2-D5C934A60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B4910-38B1-418A-9EED-8F324FFDD387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2A1AA-750B-1D12-AB5D-A1425A9A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7958A-AF56-C117-A3CC-8F821D879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0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5843-F264-B7F6-9865-CC148638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50268-AFCE-BDF4-E938-DBC569A9E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6AC56-4B8F-C2DB-3EA0-882CF68A5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A882A-19AB-57BA-173D-38DF24FC6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45D7-EEB0-4D55-BB5D-4F6F1F6E71DE}" type="datetime1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05BD9-FCBD-E3D3-136F-0CB181B4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2F342-6759-4241-C8E6-A329A1251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79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C746-98AF-0E36-9A25-0C95298C5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127836-E4A6-15A5-716B-70C30E5B3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76826-872C-C8AF-31F8-E8C2161AD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D5E7E-EDDA-D27D-4F2B-2E8A03098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7BF6E-4815-434B-80B3-8623E9BAA52A}" type="datetime1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13C3A-1671-829A-8F28-98A29B529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B8A9C-A07A-F6A5-A4D8-5B2CB535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FC71BF-9C7E-C8A1-6F07-CBC8A4DF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B7627-20F1-B3E1-F1B1-0502184A5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84F3D-9B6F-E601-2B9E-7D71EB7D3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AD86F-D09F-42BB-911C-F9377C8FD33D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26DAC-9A12-7D35-E567-5CD7E68CA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AF81-07CC-B46A-226B-AC92061E7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5E723-F852-4A4D-988C-A1598B8C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9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67E32C-B2DB-A0F1-B065-1DAA69DC2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b="4462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75D2592-E562-74D5-940F-F59C90CE8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623" y="1079703"/>
            <a:ext cx="4023360" cy="2997994"/>
          </a:xfrm>
        </p:spPr>
        <p:txBody>
          <a:bodyPr anchor="b">
            <a:normAutofit/>
          </a:bodyPr>
          <a:lstStyle/>
          <a:p>
            <a:pPr algn="l"/>
            <a:r>
              <a:rPr lang="en-US" sz="3700" b="1">
                <a:solidFill>
                  <a:schemeClr val="bg1"/>
                </a:solidFill>
              </a:rPr>
              <a:t>Bigfoot sightings: Learning to create Shiny modules by </a:t>
            </a:r>
            <a:br>
              <a:rPr lang="en-US" sz="3700" b="1">
                <a:solidFill>
                  <a:schemeClr val="bg1"/>
                </a:solidFill>
              </a:rPr>
            </a:br>
            <a:r>
              <a:rPr lang="en-US" sz="3700" b="1">
                <a:solidFill>
                  <a:schemeClr val="bg1"/>
                </a:solidFill>
              </a:rPr>
              <a:t>turning an existing </a:t>
            </a:r>
            <a:br>
              <a:rPr lang="en-US" sz="3700" b="1">
                <a:solidFill>
                  <a:schemeClr val="bg1"/>
                </a:solidFill>
              </a:rPr>
            </a:br>
            <a:r>
              <a:rPr lang="en-US" sz="3700" b="1">
                <a:solidFill>
                  <a:schemeClr val="bg1"/>
                </a:solidFill>
              </a:rPr>
              <a:t>app modular </a:t>
            </a:r>
            <a:endParaRPr lang="en-US" sz="37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53B68-F173-7427-0146-100992682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623" y="4546920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 i="1" dirty="0">
              <a:solidFill>
                <a:schemeClr val="bg1"/>
              </a:solidFill>
              <a:effectLst/>
            </a:endParaRPr>
          </a:p>
          <a:p>
            <a:pPr algn="l"/>
            <a:r>
              <a:rPr lang="en-US" sz="2000" i="1" dirty="0">
                <a:solidFill>
                  <a:schemeClr val="bg1"/>
                </a:solidFill>
              </a:rPr>
              <a:t>- Deepsha Menghani (she/her)</a:t>
            </a:r>
          </a:p>
        </p:txBody>
      </p:sp>
      <p:sp>
        <p:nvSpPr>
          <p:cNvPr id="1030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2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4203B-4F21-2CB9-7CC3-B0C1AD29B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47" y="554042"/>
            <a:ext cx="830652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02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6CF907-13C0-5021-8523-17675EA0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222" y="0"/>
            <a:ext cx="588465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5D8DDC-4590-200B-E03F-DAE3BD10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703" y="2281011"/>
            <a:ext cx="20356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Main app.R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B3716-E629-9E40-4A3A-0A1BE39C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4647" y="6440656"/>
            <a:ext cx="3393331" cy="365125"/>
          </a:xfrm>
        </p:spPr>
        <p:txBody>
          <a:bodyPr/>
          <a:lstStyle/>
          <a:p>
            <a:r>
              <a:rPr lang="en-US" dirty="0"/>
              <a:t>Deepsha Menghani https://deepshamenghani.quarto.pub/dmenghani/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97D76F-D5B7-09D6-34D2-1B5D274AF485}"/>
              </a:ext>
            </a:extLst>
          </p:cNvPr>
          <p:cNvCxnSpPr>
            <a:cxnSpLocks/>
          </p:cNvCxnSpPr>
          <p:nvPr/>
        </p:nvCxnSpPr>
        <p:spPr>
          <a:xfrm flipH="1">
            <a:off x="8363876" y="1846218"/>
            <a:ext cx="9804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35DA3-449B-E727-59BE-40572EBE1687}"/>
              </a:ext>
            </a:extLst>
          </p:cNvPr>
          <p:cNvCxnSpPr>
            <a:cxnSpLocks/>
          </p:cNvCxnSpPr>
          <p:nvPr/>
        </p:nvCxnSpPr>
        <p:spPr>
          <a:xfrm flipH="1">
            <a:off x="8363876" y="3801295"/>
            <a:ext cx="9891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01597D-F446-76B4-0D6B-BC758F454E15}"/>
              </a:ext>
            </a:extLst>
          </p:cNvPr>
          <p:cNvSpPr txBox="1"/>
          <p:nvPr/>
        </p:nvSpPr>
        <p:spPr>
          <a:xfrm>
            <a:off x="9466217" y="1369164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ui elements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DC6C7-2A15-F72F-F135-03986EAAF478}"/>
              </a:ext>
            </a:extLst>
          </p:cNvPr>
          <p:cNvSpPr txBox="1"/>
          <p:nvPr/>
        </p:nvSpPr>
        <p:spPr>
          <a:xfrm>
            <a:off x="9540240" y="3324241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server elements</a:t>
            </a:r>
          </a:p>
        </p:txBody>
      </p:sp>
    </p:spTree>
    <p:extLst>
      <p:ext uri="{BB962C8B-B14F-4D97-AF65-F5344CB8AC3E}">
        <p14:creationId xmlns:p14="http://schemas.microsoft.com/office/powerpoint/2010/main" val="3488175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6CF907-13C0-5021-8523-17675EA0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222" y="0"/>
            <a:ext cx="588465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5D8DDC-4590-200B-E03F-DAE3BD10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703" y="2281011"/>
            <a:ext cx="20356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Main app.R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B3716-E629-9E40-4A3A-0A1BE39C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4647" y="6440656"/>
            <a:ext cx="3393331" cy="365125"/>
          </a:xfrm>
        </p:spPr>
        <p:txBody>
          <a:bodyPr/>
          <a:lstStyle/>
          <a:p>
            <a:r>
              <a:rPr lang="en-US" dirty="0"/>
              <a:t>Deepsha Menghani https://deepshamenghani.quarto.pub/dmenghani/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97D76F-D5B7-09D6-34D2-1B5D274AF485}"/>
              </a:ext>
            </a:extLst>
          </p:cNvPr>
          <p:cNvCxnSpPr>
            <a:cxnSpLocks/>
          </p:cNvCxnSpPr>
          <p:nvPr/>
        </p:nvCxnSpPr>
        <p:spPr>
          <a:xfrm flipH="1">
            <a:off x="8363876" y="1846218"/>
            <a:ext cx="9804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35DA3-449B-E727-59BE-40572EBE1687}"/>
              </a:ext>
            </a:extLst>
          </p:cNvPr>
          <p:cNvCxnSpPr>
            <a:cxnSpLocks/>
          </p:cNvCxnSpPr>
          <p:nvPr/>
        </p:nvCxnSpPr>
        <p:spPr>
          <a:xfrm flipH="1">
            <a:off x="8363876" y="3801295"/>
            <a:ext cx="9891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01597D-F446-76B4-0D6B-BC758F454E15}"/>
              </a:ext>
            </a:extLst>
          </p:cNvPr>
          <p:cNvSpPr txBox="1"/>
          <p:nvPr/>
        </p:nvSpPr>
        <p:spPr>
          <a:xfrm>
            <a:off x="9466217" y="1369164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ui elements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DC6C7-2A15-F72F-F135-03986EAAF478}"/>
              </a:ext>
            </a:extLst>
          </p:cNvPr>
          <p:cNvSpPr txBox="1"/>
          <p:nvPr/>
        </p:nvSpPr>
        <p:spPr>
          <a:xfrm>
            <a:off x="9540240" y="3324241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server elements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238F3FF-6966-0593-D174-9145881D9D17}"/>
              </a:ext>
            </a:extLst>
          </p:cNvPr>
          <p:cNvSpPr/>
          <p:nvPr/>
        </p:nvSpPr>
        <p:spPr>
          <a:xfrm>
            <a:off x="3819728" y="596630"/>
            <a:ext cx="4273685" cy="95979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1663F9-5754-E8E9-51AE-27FD6A8F5912}"/>
              </a:ext>
            </a:extLst>
          </p:cNvPr>
          <p:cNvSpPr/>
          <p:nvPr/>
        </p:nvSpPr>
        <p:spPr>
          <a:xfrm>
            <a:off x="2590800" y="3067454"/>
            <a:ext cx="5308060" cy="48638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6CF907-13C0-5021-8523-17675EA0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222" y="0"/>
            <a:ext cx="588465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5D8DDC-4590-200B-E03F-DAE3BD10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703" y="2281011"/>
            <a:ext cx="20356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Main app.R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B3716-E629-9E40-4A3A-0A1BE39C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4647" y="6440656"/>
            <a:ext cx="3393331" cy="365125"/>
          </a:xfrm>
        </p:spPr>
        <p:txBody>
          <a:bodyPr/>
          <a:lstStyle/>
          <a:p>
            <a:r>
              <a:rPr lang="en-US" dirty="0"/>
              <a:t>Deepsha Menghani https://deepshamenghani.quarto.pub/dmenghani/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97D76F-D5B7-09D6-34D2-1B5D274AF485}"/>
              </a:ext>
            </a:extLst>
          </p:cNvPr>
          <p:cNvCxnSpPr>
            <a:cxnSpLocks/>
          </p:cNvCxnSpPr>
          <p:nvPr/>
        </p:nvCxnSpPr>
        <p:spPr>
          <a:xfrm flipH="1">
            <a:off x="8363876" y="1846218"/>
            <a:ext cx="9804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35DA3-449B-E727-59BE-40572EBE1687}"/>
              </a:ext>
            </a:extLst>
          </p:cNvPr>
          <p:cNvCxnSpPr>
            <a:cxnSpLocks/>
          </p:cNvCxnSpPr>
          <p:nvPr/>
        </p:nvCxnSpPr>
        <p:spPr>
          <a:xfrm flipH="1">
            <a:off x="8363876" y="3801295"/>
            <a:ext cx="9891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01597D-F446-76B4-0D6B-BC758F454E15}"/>
              </a:ext>
            </a:extLst>
          </p:cNvPr>
          <p:cNvSpPr txBox="1"/>
          <p:nvPr/>
        </p:nvSpPr>
        <p:spPr>
          <a:xfrm>
            <a:off x="9466217" y="1369164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ui elements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DC6C7-2A15-F72F-F135-03986EAAF478}"/>
              </a:ext>
            </a:extLst>
          </p:cNvPr>
          <p:cNvSpPr txBox="1"/>
          <p:nvPr/>
        </p:nvSpPr>
        <p:spPr>
          <a:xfrm>
            <a:off x="9540240" y="3324241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server elements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2E0B78D-CB1F-3FC2-D692-1D139E3DD755}"/>
              </a:ext>
            </a:extLst>
          </p:cNvPr>
          <p:cNvSpPr/>
          <p:nvPr/>
        </p:nvSpPr>
        <p:spPr>
          <a:xfrm>
            <a:off x="3813243" y="1562910"/>
            <a:ext cx="4273685" cy="48638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928F9B-C2AF-3524-B60B-C88ACCC89B63}"/>
              </a:ext>
            </a:extLst>
          </p:cNvPr>
          <p:cNvSpPr/>
          <p:nvPr/>
        </p:nvSpPr>
        <p:spPr>
          <a:xfrm>
            <a:off x="2584315" y="3501957"/>
            <a:ext cx="5308060" cy="1381327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52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6CF907-13C0-5021-8523-17675EA0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222" y="0"/>
            <a:ext cx="588465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5D8DDC-4590-200B-E03F-DAE3BD10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703" y="2281011"/>
            <a:ext cx="20356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Main app.R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B3716-E629-9E40-4A3A-0A1BE39C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4647" y="6440656"/>
            <a:ext cx="3393331" cy="365125"/>
          </a:xfrm>
        </p:spPr>
        <p:txBody>
          <a:bodyPr/>
          <a:lstStyle/>
          <a:p>
            <a:r>
              <a:rPr lang="en-US" dirty="0"/>
              <a:t>Deepsha Menghani https://deepshamenghani.quarto.pub/dmenghani/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97D76F-D5B7-09D6-34D2-1B5D274AF485}"/>
              </a:ext>
            </a:extLst>
          </p:cNvPr>
          <p:cNvCxnSpPr>
            <a:cxnSpLocks/>
          </p:cNvCxnSpPr>
          <p:nvPr/>
        </p:nvCxnSpPr>
        <p:spPr>
          <a:xfrm flipH="1">
            <a:off x="8363876" y="1846218"/>
            <a:ext cx="9804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635DA3-449B-E727-59BE-40572EBE1687}"/>
              </a:ext>
            </a:extLst>
          </p:cNvPr>
          <p:cNvCxnSpPr>
            <a:cxnSpLocks/>
          </p:cNvCxnSpPr>
          <p:nvPr/>
        </p:nvCxnSpPr>
        <p:spPr>
          <a:xfrm flipH="1">
            <a:off x="8363876" y="3801295"/>
            <a:ext cx="9891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01597D-F446-76B4-0D6B-BC758F454E15}"/>
              </a:ext>
            </a:extLst>
          </p:cNvPr>
          <p:cNvSpPr txBox="1"/>
          <p:nvPr/>
        </p:nvSpPr>
        <p:spPr>
          <a:xfrm>
            <a:off x="9466217" y="1369164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ui elements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DC6C7-2A15-F72F-F135-03986EAAF478}"/>
              </a:ext>
            </a:extLst>
          </p:cNvPr>
          <p:cNvSpPr txBox="1"/>
          <p:nvPr/>
        </p:nvSpPr>
        <p:spPr>
          <a:xfrm>
            <a:off x="9540240" y="3324241"/>
            <a:ext cx="2072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server elements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FF287F-5251-93CE-4DAA-19A9AC3A0EE7}"/>
              </a:ext>
            </a:extLst>
          </p:cNvPr>
          <p:cNvSpPr/>
          <p:nvPr/>
        </p:nvSpPr>
        <p:spPr>
          <a:xfrm>
            <a:off x="3800273" y="2010383"/>
            <a:ext cx="4273685" cy="48638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CD4A38-C12F-4E84-C7FB-BF9E085968C8}"/>
              </a:ext>
            </a:extLst>
          </p:cNvPr>
          <p:cNvSpPr/>
          <p:nvPr/>
        </p:nvSpPr>
        <p:spPr>
          <a:xfrm>
            <a:off x="2577830" y="4857343"/>
            <a:ext cx="5308060" cy="1407270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85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9A36D-5DCB-C3B4-CE86-6F67B7C03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1: Module_input.R</a:t>
            </a:r>
          </a:p>
          <a:p>
            <a:pPr lvl="1"/>
            <a:r>
              <a:rPr lang="en-US" dirty="0"/>
              <a:t>Ui: Create state input ui</a:t>
            </a:r>
          </a:p>
          <a:p>
            <a:pPr lvl="1"/>
            <a:r>
              <a:rPr lang="en-US" dirty="0"/>
              <a:t>Server: Filter data based on state input</a:t>
            </a:r>
          </a:p>
          <a:p>
            <a:r>
              <a:rPr lang="en-US" dirty="0"/>
              <a:t>Module 2: </a:t>
            </a:r>
            <a:r>
              <a:rPr lang="en-US" dirty="0" err="1"/>
              <a:t>Module_countyplot.R</a:t>
            </a:r>
            <a:endParaRPr lang="en-US" dirty="0"/>
          </a:p>
          <a:p>
            <a:pPr lvl="1"/>
            <a:r>
              <a:rPr lang="en-US" dirty="0"/>
              <a:t>Ui: Create county plot ui</a:t>
            </a:r>
          </a:p>
          <a:p>
            <a:pPr lvl="1"/>
            <a:r>
              <a:rPr lang="en-US" dirty="0"/>
              <a:t>Server: Generate the county plot with ggplot code</a:t>
            </a:r>
          </a:p>
          <a:p>
            <a:r>
              <a:rPr lang="en-US" dirty="0"/>
              <a:t>Module 3: </a:t>
            </a:r>
            <a:r>
              <a:rPr lang="en-US" dirty="0" err="1"/>
              <a:t>Module_yearlyplot.R</a:t>
            </a:r>
            <a:endParaRPr lang="en-US" dirty="0"/>
          </a:p>
          <a:p>
            <a:pPr lvl="1"/>
            <a:r>
              <a:rPr lang="en-US" dirty="0"/>
              <a:t>Ui: Create yearly plot ui </a:t>
            </a:r>
          </a:p>
          <a:p>
            <a:pPr lvl="1"/>
            <a:r>
              <a:rPr lang="en-US" dirty="0"/>
              <a:t>Server: Generate the yearly plot with ggplot code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920A5-E063-8B57-C6E5-C13CC4B6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B8E384-E439-0997-3CFF-941D15E74203}"/>
              </a:ext>
            </a:extLst>
          </p:cNvPr>
          <p:cNvSpPr/>
          <p:nvPr/>
        </p:nvSpPr>
        <p:spPr>
          <a:xfrm>
            <a:off x="389106" y="570689"/>
            <a:ext cx="11413787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 : Create modules (baby shiny apps) for the distributed components</a:t>
            </a:r>
          </a:p>
        </p:txBody>
      </p:sp>
    </p:spTree>
    <p:extLst>
      <p:ext uri="{BB962C8B-B14F-4D97-AF65-F5344CB8AC3E}">
        <p14:creationId xmlns:p14="http://schemas.microsoft.com/office/powerpoint/2010/main" val="2540468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</p:spTree>
    <p:extLst>
      <p:ext uri="{BB962C8B-B14F-4D97-AF65-F5344CB8AC3E}">
        <p14:creationId xmlns:p14="http://schemas.microsoft.com/office/powerpoint/2010/main" val="3666914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A941C-7598-ACDD-B554-B64D9F4738D7}"/>
              </a:ext>
            </a:extLst>
          </p:cNvPr>
          <p:cNvSpPr/>
          <p:nvPr/>
        </p:nvSpPr>
        <p:spPr>
          <a:xfrm>
            <a:off x="5658411" y="1962023"/>
            <a:ext cx="6095996" cy="132972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1FC0D-4E0C-63B1-F32B-1670C967F565}"/>
              </a:ext>
            </a:extLst>
          </p:cNvPr>
          <p:cNvSpPr txBox="1"/>
          <p:nvPr/>
        </p:nvSpPr>
        <p:spPr>
          <a:xfrm>
            <a:off x="5658410" y="920479"/>
            <a:ext cx="6096000" cy="64633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ui and server components are written as two separate modules, just like a shiny app.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79B464-AF1E-4D13-13C0-ADF68CEC1F34}"/>
              </a:ext>
            </a:extLst>
          </p:cNvPr>
          <p:cNvSpPr/>
          <p:nvPr/>
        </p:nvSpPr>
        <p:spPr>
          <a:xfrm>
            <a:off x="5658405" y="3378740"/>
            <a:ext cx="6095999" cy="1507509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50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A941C-7598-ACDD-B554-B64D9F4738D7}"/>
              </a:ext>
            </a:extLst>
          </p:cNvPr>
          <p:cNvSpPr/>
          <p:nvPr/>
        </p:nvSpPr>
        <p:spPr>
          <a:xfrm>
            <a:off x="5814053" y="2496766"/>
            <a:ext cx="5197657" cy="66148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1FC0D-4E0C-63B1-F32B-1670C967F565}"/>
              </a:ext>
            </a:extLst>
          </p:cNvPr>
          <p:cNvSpPr txBox="1"/>
          <p:nvPr/>
        </p:nvSpPr>
        <p:spPr>
          <a:xfrm>
            <a:off x="5658410" y="920479"/>
            <a:ext cx="6096000" cy="64633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In this module we want to ask user to input “state” and then filter data based on the user input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EC4DDB-3285-7DBB-71F3-B44C1FB51EC5}"/>
              </a:ext>
            </a:extLst>
          </p:cNvPr>
          <p:cNvSpPr/>
          <p:nvPr/>
        </p:nvSpPr>
        <p:spPr>
          <a:xfrm>
            <a:off x="6750995" y="3865123"/>
            <a:ext cx="4909225" cy="49286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4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A941C-7598-ACDD-B554-B64D9F4738D7}"/>
              </a:ext>
            </a:extLst>
          </p:cNvPr>
          <p:cNvSpPr/>
          <p:nvPr/>
        </p:nvSpPr>
        <p:spPr>
          <a:xfrm>
            <a:off x="7050931" y="1962023"/>
            <a:ext cx="3610583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1FC0D-4E0C-63B1-F32B-1670C967F565}"/>
              </a:ext>
            </a:extLst>
          </p:cNvPr>
          <p:cNvSpPr txBox="1"/>
          <p:nvPr/>
        </p:nvSpPr>
        <p:spPr>
          <a:xfrm>
            <a:off x="5658410" y="920479"/>
            <a:ext cx="6096000" cy="64633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We create the ui and server as functions that can be called from the main app.R file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EABE3A-48CE-5B84-976F-FA293130D151}"/>
              </a:ext>
            </a:extLst>
          </p:cNvPr>
          <p:cNvSpPr/>
          <p:nvPr/>
        </p:nvSpPr>
        <p:spPr>
          <a:xfrm>
            <a:off x="7397884" y="3333623"/>
            <a:ext cx="1350525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6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A941C-7598-ACDD-B554-B64D9F4738D7}"/>
              </a:ext>
            </a:extLst>
          </p:cNvPr>
          <p:cNvSpPr/>
          <p:nvPr/>
        </p:nvSpPr>
        <p:spPr>
          <a:xfrm>
            <a:off x="7050931" y="1962023"/>
            <a:ext cx="3610583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1FC0D-4E0C-63B1-F32B-1670C967F565}"/>
              </a:ext>
            </a:extLst>
          </p:cNvPr>
          <p:cNvSpPr txBox="1"/>
          <p:nvPr/>
        </p:nvSpPr>
        <p:spPr>
          <a:xfrm>
            <a:off x="5658410" y="920479"/>
            <a:ext cx="6096000" cy="9233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ID serves as a unique identifier for each instance of the module within the application, allowing multiple instances of the same module to coexist and be independently controlled.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EABE3A-48CE-5B84-976F-FA293130D151}"/>
              </a:ext>
            </a:extLst>
          </p:cNvPr>
          <p:cNvSpPr/>
          <p:nvPr/>
        </p:nvSpPr>
        <p:spPr>
          <a:xfrm>
            <a:off x="7397884" y="3333623"/>
            <a:ext cx="1350525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63042-BC57-598D-16F8-33BEF3CD73E5}"/>
              </a:ext>
            </a:extLst>
          </p:cNvPr>
          <p:cNvSpPr txBox="1"/>
          <p:nvPr/>
        </p:nvSpPr>
        <p:spPr>
          <a:xfrm>
            <a:off x="5713533" y="5226904"/>
            <a:ext cx="5985753" cy="52322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Think of ID as a blind date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43788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BDAAC-4880-EB26-D091-949A92DC9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667" y="2458237"/>
            <a:ext cx="3723017" cy="1941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i="0" dirty="0">
                <a:solidFill>
                  <a:srgbClr val="00B050"/>
                </a:solidFill>
                <a:effectLst/>
                <a:latin typeface="Source Sans Pro" panose="020B0503030403020204" pitchFamily="34" charset="0"/>
              </a:rPr>
              <a:t>Shiny</a:t>
            </a:r>
            <a:r>
              <a:rPr lang="en-US" sz="3200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is a framework for building web applications using R and Python. 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B954A-8739-FB5E-C062-033C1A93B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Deepsha Menghani https://deepshamenghani.quarto.pub/dmenghani/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B9822-5B77-0732-9085-BB86C2D26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244" y="845216"/>
            <a:ext cx="7179608" cy="516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48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A941C-7598-ACDD-B554-B64D9F4738D7}"/>
              </a:ext>
            </a:extLst>
          </p:cNvPr>
          <p:cNvSpPr/>
          <p:nvPr/>
        </p:nvSpPr>
        <p:spPr>
          <a:xfrm>
            <a:off x="7050931" y="1962023"/>
            <a:ext cx="3610583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1FC0D-4E0C-63B1-F32B-1670C967F565}"/>
              </a:ext>
            </a:extLst>
          </p:cNvPr>
          <p:cNvSpPr txBox="1"/>
          <p:nvPr/>
        </p:nvSpPr>
        <p:spPr>
          <a:xfrm>
            <a:off x="5658410" y="920479"/>
            <a:ext cx="6096000" cy="9233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ID serves as a unique identifier for each instance of the module within the application, allowing multiple instances of the same module to coexist and be independently controlled.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EABE3A-48CE-5B84-976F-FA293130D151}"/>
              </a:ext>
            </a:extLst>
          </p:cNvPr>
          <p:cNvSpPr/>
          <p:nvPr/>
        </p:nvSpPr>
        <p:spPr>
          <a:xfrm>
            <a:off x="7397884" y="3333623"/>
            <a:ext cx="1350525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9EAD8-00D2-E743-5F70-EBD6CBFFA27E}"/>
              </a:ext>
            </a:extLst>
          </p:cNvPr>
          <p:cNvSpPr txBox="1"/>
          <p:nvPr/>
        </p:nvSpPr>
        <p:spPr>
          <a:xfrm>
            <a:off x="5700409" y="5052690"/>
            <a:ext cx="6096000" cy="9233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ID is instantiated when the module function is called from the main app. Each ui and server call have the same unique id connecting </a:t>
            </a:r>
            <a:r>
              <a:rPr lang="en-US"/>
              <a:t>the two.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63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A941C-7598-ACDD-B554-B64D9F4738D7}"/>
              </a:ext>
            </a:extLst>
          </p:cNvPr>
          <p:cNvSpPr/>
          <p:nvPr/>
        </p:nvSpPr>
        <p:spPr>
          <a:xfrm>
            <a:off x="5765260" y="2198451"/>
            <a:ext cx="1102468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1FC0D-4E0C-63B1-F32B-1670C967F565}"/>
              </a:ext>
            </a:extLst>
          </p:cNvPr>
          <p:cNvSpPr txBox="1"/>
          <p:nvPr/>
        </p:nvSpPr>
        <p:spPr>
          <a:xfrm>
            <a:off x="5658410" y="920479"/>
            <a:ext cx="6096000" cy="9233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 namespace is like a separate room that contains all the functions and variables specific to that module, preventing naming conflicts and keeping things organized</a:t>
            </a:r>
          </a:p>
        </p:txBody>
      </p:sp>
    </p:spTree>
    <p:extLst>
      <p:ext uri="{BB962C8B-B14F-4D97-AF65-F5344CB8AC3E}">
        <p14:creationId xmlns:p14="http://schemas.microsoft.com/office/powerpoint/2010/main" val="2818468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53EA8-F22C-2C6D-F507-CC5713CE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410" y="1962023"/>
            <a:ext cx="6096528" cy="293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9A941C-7598-ACDD-B554-B64D9F4738D7}"/>
              </a:ext>
            </a:extLst>
          </p:cNvPr>
          <p:cNvSpPr/>
          <p:nvPr/>
        </p:nvSpPr>
        <p:spPr>
          <a:xfrm>
            <a:off x="5765260" y="2198451"/>
            <a:ext cx="1102468" cy="32425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1FC0D-4E0C-63B1-F32B-1670C967F565}"/>
              </a:ext>
            </a:extLst>
          </p:cNvPr>
          <p:cNvSpPr txBox="1"/>
          <p:nvPr/>
        </p:nvSpPr>
        <p:spPr>
          <a:xfrm>
            <a:off x="5658410" y="920479"/>
            <a:ext cx="6096000" cy="9233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 namespace is like a separate room that contains all the functions and variables specific to that module, preventing naming conflicts and keeping things organized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60D421-CB10-0806-611F-5DD1AE908128}"/>
              </a:ext>
            </a:extLst>
          </p:cNvPr>
          <p:cNvSpPr/>
          <p:nvPr/>
        </p:nvSpPr>
        <p:spPr>
          <a:xfrm>
            <a:off x="7657630" y="2645924"/>
            <a:ext cx="1440973" cy="18806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9B21C-C659-A643-270B-7CDB72E2CDC8}"/>
              </a:ext>
            </a:extLst>
          </p:cNvPr>
          <p:cNvSpPr txBox="1"/>
          <p:nvPr/>
        </p:nvSpPr>
        <p:spPr>
          <a:xfrm>
            <a:off x="5658410" y="5234432"/>
            <a:ext cx="6096000" cy="92333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Each input name is encapsulated in ns() to ensure that it is properly namespaced and avoid conflicts with input names from other module calls in the main application</a:t>
            </a:r>
          </a:p>
        </p:txBody>
      </p:sp>
    </p:spTree>
    <p:extLst>
      <p:ext uri="{BB962C8B-B14F-4D97-AF65-F5344CB8AC3E}">
        <p14:creationId xmlns:p14="http://schemas.microsoft.com/office/powerpoint/2010/main" val="1565900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147489" y="2325245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app.R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32150-42A6-81B5-576E-A2AA318BA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4" y="2871479"/>
            <a:ext cx="4655346" cy="217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082903-BEFD-8F3B-87D0-06BE58AB6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463" y="4255429"/>
            <a:ext cx="3891641" cy="84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F421AB4-CA54-EAE3-395B-155CCDD6374F}"/>
              </a:ext>
            </a:extLst>
          </p:cNvPr>
          <p:cNvSpPr/>
          <p:nvPr/>
        </p:nvSpPr>
        <p:spPr>
          <a:xfrm>
            <a:off x="383919" y="508470"/>
            <a:ext cx="4682441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3: Test your module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0E59-F286-5552-BA1F-C51018E1C9E0}"/>
              </a:ext>
            </a:extLst>
          </p:cNvPr>
          <p:cNvSpPr txBox="1"/>
          <p:nvPr/>
        </p:nvSpPr>
        <p:spPr>
          <a:xfrm>
            <a:off x="383919" y="1534770"/>
            <a:ext cx="483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the module function from the main app.R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FB8713-3BC1-D209-1981-1C2A43DBB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612" y="867605"/>
            <a:ext cx="4655346" cy="2240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E0F7EA-6431-F4BF-1A79-9947DADB217C}"/>
              </a:ext>
            </a:extLst>
          </p:cNvPr>
          <p:cNvSpPr/>
          <p:nvPr/>
        </p:nvSpPr>
        <p:spPr>
          <a:xfrm>
            <a:off x="7430442" y="342475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Shiny App output</a:t>
            </a:r>
          </a:p>
        </p:txBody>
      </p:sp>
    </p:spTree>
    <p:extLst>
      <p:ext uri="{BB962C8B-B14F-4D97-AF65-F5344CB8AC3E}">
        <p14:creationId xmlns:p14="http://schemas.microsoft.com/office/powerpoint/2010/main" val="3957655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147489" y="2325245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app.R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32150-42A6-81B5-576E-A2AA318BA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4" y="2871479"/>
            <a:ext cx="4655346" cy="217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082903-BEFD-8F3B-87D0-06BE58AB6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463" y="4255429"/>
            <a:ext cx="3891641" cy="84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F421AB4-CA54-EAE3-395B-155CCDD6374F}"/>
              </a:ext>
            </a:extLst>
          </p:cNvPr>
          <p:cNvSpPr/>
          <p:nvPr/>
        </p:nvSpPr>
        <p:spPr>
          <a:xfrm>
            <a:off x="383919" y="508470"/>
            <a:ext cx="4682441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3: Test your module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0E59-F286-5552-BA1F-C51018E1C9E0}"/>
              </a:ext>
            </a:extLst>
          </p:cNvPr>
          <p:cNvSpPr txBox="1"/>
          <p:nvPr/>
        </p:nvSpPr>
        <p:spPr>
          <a:xfrm>
            <a:off x="383919" y="1534770"/>
            <a:ext cx="483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the module function from the main app.R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FB8713-3BC1-D209-1981-1C2A43DBB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612" y="867605"/>
            <a:ext cx="4655346" cy="2240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E0F7EA-6431-F4BF-1A79-9947DADB217C}"/>
              </a:ext>
            </a:extLst>
          </p:cNvPr>
          <p:cNvSpPr/>
          <p:nvPr/>
        </p:nvSpPr>
        <p:spPr>
          <a:xfrm>
            <a:off x="7430442" y="342475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Shiny App 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5166C5-E30C-BD5E-F336-8A5960500DC7}"/>
              </a:ext>
            </a:extLst>
          </p:cNvPr>
          <p:cNvSpPr/>
          <p:nvPr/>
        </p:nvSpPr>
        <p:spPr>
          <a:xfrm>
            <a:off x="411014" y="2853370"/>
            <a:ext cx="2604560" cy="30487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6616F-4328-1A89-E122-D8300394FD92}"/>
              </a:ext>
            </a:extLst>
          </p:cNvPr>
          <p:cNvSpPr txBox="1"/>
          <p:nvPr/>
        </p:nvSpPr>
        <p:spPr>
          <a:xfrm>
            <a:off x="411014" y="5426200"/>
            <a:ext cx="4655346" cy="36933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Source your </a:t>
            </a:r>
            <a:r>
              <a:rPr lang="en-US" dirty="0" err="1"/>
              <a:t>module_input.R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892232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147489" y="2325245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app.R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32150-42A6-81B5-576E-A2AA318BA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4" y="2871479"/>
            <a:ext cx="4655346" cy="217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082903-BEFD-8F3B-87D0-06BE58AB6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463" y="4255429"/>
            <a:ext cx="3891641" cy="84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F421AB4-CA54-EAE3-395B-155CCDD6374F}"/>
              </a:ext>
            </a:extLst>
          </p:cNvPr>
          <p:cNvSpPr/>
          <p:nvPr/>
        </p:nvSpPr>
        <p:spPr>
          <a:xfrm>
            <a:off x="383919" y="508470"/>
            <a:ext cx="4682441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3: Test your module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0E59-F286-5552-BA1F-C51018E1C9E0}"/>
              </a:ext>
            </a:extLst>
          </p:cNvPr>
          <p:cNvSpPr txBox="1"/>
          <p:nvPr/>
        </p:nvSpPr>
        <p:spPr>
          <a:xfrm>
            <a:off x="383919" y="1534770"/>
            <a:ext cx="483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the module function from the main app.R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FB8713-3BC1-D209-1981-1C2A43DBB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612" y="867605"/>
            <a:ext cx="4655346" cy="2240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E0F7EA-6431-F4BF-1A79-9947DADB217C}"/>
              </a:ext>
            </a:extLst>
          </p:cNvPr>
          <p:cNvSpPr/>
          <p:nvPr/>
        </p:nvSpPr>
        <p:spPr>
          <a:xfrm>
            <a:off x="7430442" y="342475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Shiny App 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5166C5-E30C-BD5E-F336-8A5960500DC7}"/>
              </a:ext>
            </a:extLst>
          </p:cNvPr>
          <p:cNvSpPr/>
          <p:nvPr/>
        </p:nvSpPr>
        <p:spPr>
          <a:xfrm>
            <a:off x="540716" y="3606466"/>
            <a:ext cx="3032578" cy="30487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6616F-4328-1A89-E122-D8300394FD92}"/>
              </a:ext>
            </a:extLst>
          </p:cNvPr>
          <p:cNvSpPr txBox="1"/>
          <p:nvPr/>
        </p:nvSpPr>
        <p:spPr>
          <a:xfrm>
            <a:off x="411014" y="5426200"/>
            <a:ext cx="4655346" cy="64633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 the ui module and server module functions from the main app ui and 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4D37FD-A09A-8316-9445-1575387CFA94}"/>
              </a:ext>
            </a:extLst>
          </p:cNvPr>
          <p:cNvSpPr/>
          <p:nvPr/>
        </p:nvSpPr>
        <p:spPr>
          <a:xfrm>
            <a:off x="540716" y="4148218"/>
            <a:ext cx="4303658" cy="30487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D6938C-D0C8-58E4-FD21-C2C58A32B3B8}"/>
              </a:ext>
            </a:extLst>
          </p:cNvPr>
          <p:cNvSpPr/>
          <p:nvPr/>
        </p:nvSpPr>
        <p:spPr>
          <a:xfrm>
            <a:off x="6426740" y="893752"/>
            <a:ext cx="4766554" cy="101035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A77E4F-A9E7-6A43-D823-406E517C51F1}"/>
              </a:ext>
            </a:extLst>
          </p:cNvPr>
          <p:cNvSpPr/>
          <p:nvPr/>
        </p:nvSpPr>
        <p:spPr>
          <a:xfrm>
            <a:off x="6426740" y="1957372"/>
            <a:ext cx="4766554" cy="115061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81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331831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1: Module_input.R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147489" y="2325245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app.R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32150-42A6-81B5-576E-A2AA318BA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4" y="2871479"/>
            <a:ext cx="4655346" cy="217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082903-BEFD-8F3B-87D0-06BE58AB6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463" y="4255429"/>
            <a:ext cx="3891641" cy="84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F421AB4-CA54-EAE3-395B-155CCDD6374F}"/>
              </a:ext>
            </a:extLst>
          </p:cNvPr>
          <p:cNvSpPr/>
          <p:nvPr/>
        </p:nvSpPr>
        <p:spPr>
          <a:xfrm>
            <a:off x="383919" y="508470"/>
            <a:ext cx="4682441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3: Test your module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0E59-F286-5552-BA1F-C51018E1C9E0}"/>
              </a:ext>
            </a:extLst>
          </p:cNvPr>
          <p:cNvSpPr txBox="1"/>
          <p:nvPr/>
        </p:nvSpPr>
        <p:spPr>
          <a:xfrm>
            <a:off x="383919" y="1534770"/>
            <a:ext cx="483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the module function from the main app.R file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FB8713-3BC1-D209-1981-1C2A43DBB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612" y="867605"/>
            <a:ext cx="4655346" cy="2240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E0F7EA-6431-F4BF-1A79-9947DADB217C}"/>
              </a:ext>
            </a:extLst>
          </p:cNvPr>
          <p:cNvSpPr/>
          <p:nvPr/>
        </p:nvSpPr>
        <p:spPr>
          <a:xfrm>
            <a:off x="7430442" y="342475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Shiny App output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5166C5-E30C-BD5E-F336-8A5960500DC7}"/>
              </a:ext>
            </a:extLst>
          </p:cNvPr>
          <p:cNvSpPr/>
          <p:nvPr/>
        </p:nvSpPr>
        <p:spPr>
          <a:xfrm>
            <a:off x="411014" y="4676361"/>
            <a:ext cx="2961241" cy="30487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6616F-4328-1A89-E122-D8300394FD92}"/>
              </a:ext>
            </a:extLst>
          </p:cNvPr>
          <p:cNvSpPr txBox="1"/>
          <p:nvPr/>
        </p:nvSpPr>
        <p:spPr>
          <a:xfrm>
            <a:off x="411014" y="5426200"/>
            <a:ext cx="4655346" cy="36933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 the shiny app command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985EE1-AA5F-D700-0DF0-4D7A2BD8252B}"/>
              </a:ext>
            </a:extLst>
          </p:cNvPr>
          <p:cNvSpPr/>
          <p:nvPr/>
        </p:nvSpPr>
        <p:spPr>
          <a:xfrm>
            <a:off x="6477612" y="4124943"/>
            <a:ext cx="4655346" cy="195160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Shiny app is created</a:t>
            </a:r>
          </a:p>
        </p:txBody>
      </p:sp>
    </p:spTree>
    <p:extLst>
      <p:ext uri="{BB962C8B-B14F-4D97-AF65-F5344CB8AC3E}">
        <p14:creationId xmlns:p14="http://schemas.microsoft.com/office/powerpoint/2010/main" val="1075618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9A36D-5DCB-C3B4-CE86-6F67B7C03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Module 1: Module_input.R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Ui: Create state input ui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Server: Filter data based on state input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Module 2: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Module_countyplot.R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Ui: Create county plot ui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Server: Generate the county plot with ggplot code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Module 3: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Module_yearlyplot.R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Ui: Create yearly plot ui 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Server: Generate the yearly plot with ggplot code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920A5-E063-8B57-C6E5-C13CC4B6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B8E384-E439-0997-3CFF-941D15E74203}"/>
              </a:ext>
            </a:extLst>
          </p:cNvPr>
          <p:cNvSpPr/>
          <p:nvPr/>
        </p:nvSpPr>
        <p:spPr>
          <a:xfrm>
            <a:off x="389106" y="570689"/>
            <a:ext cx="11413787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4: Replicate modularization for other decomposed components</a:t>
            </a:r>
          </a:p>
        </p:txBody>
      </p:sp>
    </p:spTree>
    <p:extLst>
      <p:ext uri="{BB962C8B-B14F-4D97-AF65-F5344CB8AC3E}">
        <p14:creationId xmlns:p14="http://schemas.microsoft.com/office/powerpoint/2010/main" val="330608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036341" y="380338"/>
            <a:ext cx="3411166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2: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Module_countyplot.R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5A73B-E333-6932-2AA2-58A405782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94" y="1752454"/>
            <a:ext cx="5906012" cy="3353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28A87F-F22A-A7E2-98F8-C4787B2D5EA0}"/>
              </a:ext>
            </a:extLst>
          </p:cNvPr>
          <p:cNvSpPr/>
          <p:nvPr/>
        </p:nvSpPr>
        <p:spPr>
          <a:xfrm>
            <a:off x="5629113" y="1687603"/>
            <a:ext cx="6039173" cy="90968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9A3492-F801-6439-6D23-AA53D50549F2}"/>
              </a:ext>
            </a:extLst>
          </p:cNvPr>
          <p:cNvSpPr/>
          <p:nvPr/>
        </p:nvSpPr>
        <p:spPr>
          <a:xfrm>
            <a:off x="357980" y="3523198"/>
            <a:ext cx="4596642" cy="97746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950B2F-7B20-D095-947A-4F55CF114864}"/>
              </a:ext>
            </a:extLst>
          </p:cNvPr>
          <p:cNvSpPr/>
          <p:nvPr/>
        </p:nvSpPr>
        <p:spPr>
          <a:xfrm>
            <a:off x="357980" y="2062012"/>
            <a:ext cx="4596642" cy="34396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37D2F0-3AD4-118D-42A5-C8820273280D}"/>
              </a:ext>
            </a:extLst>
          </p:cNvPr>
          <p:cNvSpPr/>
          <p:nvPr/>
        </p:nvSpPr>
        <p:spPr>
          <a:xfrm>
            <a:off x="5629112" y="2662136"/>
            <a:ext cx="6039173" cy="250826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66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519749-5BF8-953D-CD4A-86CA41460848}"/>
              </a:ext>
            </a:extLst>
          </p:cNvPr>
          <p:cNvSpPr/>
          <p:nvPr/>
        </p:nvSpPr>
        <p:spPr>
          <a:xfrm>
            <a:off x="7036341" y="380338"/>
            <a:ext cx="3411166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 3: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Module_yearlyplot.R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0FF936-BEE7-8D94-A1BE-6076E5127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960" y="1832471"/>
            <a:ext cx="5921253" cy="3193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B6CE3C-8231-39CF-D3FB-8C8233BC127B}"/>
              </a:ext>
            </a:extLst>
          </p:cNvPr>
          <p:cNvSpPr/>
          <p:nvPr/>
        </p:nvSpPr>
        <p:spPr>
          <a:xfrm>
            <a:off x="5577192" y="1744494"/>
            <a:ext cx="6170177" cy="95655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CC4-81A1-8679-9904-7CA796FB4F04}"/>
              </a:ext>
            </a:extLst>
          </p:cNvPr>
          <p:cNvSpPr/>
          <p:nvPr/>
        </p:nvSpPr>
        <p:spPr>
          <a:xfrm>
            <a:off x="360197" y="4504215"/>
            <a:ext cx="4596642" cy="97746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3F8223-7124-357F-8767-2E7B63A63A7F}"/>
              </a:ext>
            </a:extLst>
          </p:cNvPr>
          <p:cNvSpPr/>
          <p:nvPr/>
        </p:nvSpPr>
        <p:spPr>
          <a:xfrm>
            <a:off x="360197" y="2417177"/>
            <a:ext cx="4596642" cy="34396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118626-FE04-16B0-352E-B1B4424B6769}"/>
              </a:ext>
            </a:extLst>
          </p:cNvPr>
          <p:cNvSpPr/>
          <p:nvPr/>
        </p:nvSpPr>
        <p:spPr>
          <a:xfrm>
            <a:off x="5577192" y="2765898"/>
            <a:ext cx="6170176" cy="230073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28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19A7-3BB4-EA05-92C7-0908F209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09" y="261609"/>
            <a:ext cx="10517038" cy="652792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Shiny…. A simple </a:t>
            </a:r>
            <a:r>
              <a:rPr lang="en-US" dirty="0" err="1"/>
              <a:t>app.R</a:t>
            </a:r>
            <a:r>
              <a:rPr lang="en-US" dirty="0"/>
              <a:t>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BB073-2F21-6764-422E-9FF1C4C8C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C23D48-B03E-4BC9-8083-136A1941C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98" y="1228067"/>
            <a:ext cx="4024552" cy="4814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6D98EA-25BD-833E-360B-EA6C53C57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02" y="1302864"/>
            <a:ext cx="4584590" cy="4665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636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140102" y="107336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E27622-FB3E-1553-8284-56C31E6CC4D5}"/>
              </a:ext>
            </a:extLst>
          </p:cNvPr>
          <p:cNvSpPr/>
          <p:nvPr/>
        </p:nvSpPr>
        <p:spPr>
          <a:xfrm>
            <a:off x="5103778" y="245844"/>
            <a:ext cx="6822332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5: Call modules from the main app.R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6AECA-D851-F089-58AC-D7F29DC5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44" y="1613378"/>
            <a:ext cx="5326599" cy="394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475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140102" y="107336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E27622-FB3E-1553-8284-56C31E6CC4D5}"/>
              </a:ext>
            </a:extLst>
          </p:cNvPr>
          <p:cNvSpPr/>
          <p:nvPr/>
        </p:nvSpPr>
        <p:spPr>
          <a:xfrm>
            <a:off x="5103778" y="245844"/>
            <a:ext cx="6822332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 the module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6AECA-D851-F089-58AC-D7F29DC5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44" y="1613378"/>
            <a:ext cx="5326599" cy="394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CDCCA5-1E3F-966E-8D95-F51EA5A85947}"/>
              </a:ext>
            </a:extLst>
          </p:cNvPr>
          <p:cNvSpPr/>
          <p:nvPr/>
        </p:nvSpPr>
        <p:spPr>
          <a:xfrm>
            <a:off x="5793278" y="1520645"/>
            <a:ext cx="5451895" cy="58477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52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140102" y="107336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E27622-FB3E-1553-8284-56C31E6CC4D5}"/>
              </a:ext>
            </a:extLst>
          </p:cNvPr>
          <p:cNvSpPr/>
          <p:nvPr/>
        </p:nvSpPr>
        <p:spPr>
          <a:xfrm>
            <a:off x="5103778" y="245844"/>
            <a:ext cx="6822332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Call state input ui and server modules with “same” 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6AECA-D851-F089-58AC-D7F29DC5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44" y="1613378"/>
            <a:ext cx="5326599" cy="394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C411F2-33E8-DF4B-4A07-E9194234FB6F}"/>
              </a:ext>
            </a:extLst>
          </p:cNvPr>
          <p:cNvSpPr/>
          <p:nvPr/>
        </p:nvSpPr>
        <p:spPr>
          <a:xfrm>
            <a:off x="5886937" y="2983149"/>
            <a:ext cx="5326599" cy="28534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97B1F-483A-660D-D2EF-CA7735CCE347}"/>
              </a:ext>
            </a:extLst>
          </p:cNvPr>
          <p:cNvSpPr/>
          <p:nvPr/>
        </p:nvSpPr>
        <p:spPr>
          <a:xfrm>
            <a:off x="377435" y="3164731"/>
            <a:ext cx="4596642" cy="36512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C7351-A792-DD55-0052-B804B64F9532}"/>
              </a:ext>
            </a:extLst>
          </p:cNvPr>
          <p:cNvSpPr/>
          <p:nvPr/>
        </p:nvSpPr>
        <p:spPr>
          <a:xfrm>
            <a:off x="377435" y="1312529"/>
            <a:ext cx="4596642" cy="72379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2B4F8-935B-E158-C6E6-3DF89F16ED5E}"/>
              </a:ext>
            </a:extLst>
          </p:cNvPr>
          <p:cNvSpPr/>
          <p:nvPr/>
        </p:nvSpPr>
        <p:spPr>
          <a:xfrm>
            <a:off x="5886937" y="4351299"/>
            <a:ext cx="5326599" cy="28534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28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140102" y="107336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E27622-FB3E-1553-8284-56C31E6CC4D5}"/>
              </a:ext>
            </a:extLst>
          </p:cNvPr>
          <p:cNvSpPr/>
          <p:nvPr/>
        </p:nvSpPr>
        <p:spPr>
          <a:xfrm>
            <a:off x="5103778" y="245844"/>
            <a:ext cx="6822332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Similarly, call country plot ui and server modules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6AECA-D851-F089-58AC-D7F29DC5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44" y="1613378"/>
            <a:ext cx="5326599" cy="394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C411F2-33E8-DF4B-4A07-E9194234FB6F}"/>
              </a:ext>
            </a:extLst>
          </p:cNvPr>
          <p:cNvSpPr/>
          <p:nvPr/>
        </p:nvSpPr>
        <p:spPr>
          <a:xfrm>
            <a:off x="5886937" y="3236067"/>
            <a:ext cx="5326599" cy="28534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97B1F-483A-660D-D2EF-CA7735CCE347}"/>
              </a:ext>
            </a:extLst>
          </p:cNvPr>
          <p:cNvSpPr/>
          <p:nvPr/>
        </p:nvSpPr>
        <p:spPr>
          <a:xfrm>
            <a:off x="377435" y="2031489"/>
            <a:ext cx="4596642" cy="36512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C7351-A792-DD55-0052-B804B64F9532}"/>
              </a:ext>
            </a:extLst>
          </p:cNvPr>
          <p:cNvSpPr/>
          <p:nvPr/>
        </p:nvSpPr>
        <p:spPr>
          <a:xfrm>
            <a:off x="377435" y="3521413"/>
            <a:ext cx="4596642" cy="101167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2B4F8-935B-E158-C6E6-3DF89F16ED5E}"/>
              </a:ext>
            </a:extLst>
          </p:cNvPr>
          <p:cNvSpPr/>
          <p:nvPr/>
        </p:nvSpPr>
        <p:spPr>
          <a:xfrm>
            <a:off x="5886937" y="4533089"/>
            <a:ext cx="5326599" cy="21380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14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140102" y="107336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E27622-FB3E-1553-8284-56C31E6CC4D5}"/>
              </a:ext>
            </a:extLst>
          </p:cNvPr>
          <p:cNvSpPr/>
          <p:nvPr/>
        </p:nvSpPr>
        <p:spPr>
          <a:xfrm>
            <a:off x="5103778" y="245844"/>
            <a:ext cx="6822332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Similarly, call yearly plot ui and server modules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6AECA-D851-F089-58AC-D7F29DC5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44" y="1613378"/>
            <a:ext cx="5326599" cy="394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C411F2-33E8-DF4B-4A07-E9194234FB6F}"/>
              </a:ext>
            </a:extLst>
          </p:cNvPr>
          <p:cNvSpPr/>
          <p:nvPr/>
        </p:nvSpPr>
        <p:spPr>
          <a:xfrm>
            <a:off x="5886937" y="3501952"/>
            <a:ext cx="5326599" cy="285346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97B1F-483A-660D-D2EF-CA7735CCE347}"/>
              </a:ext>
            </a:extLst>
          </p:cNvPr>
          <p:cNvSpPr/>
          <p:nvPr/>
        </p:nvSpPr>
        <p:spPr>
          <a:xfrm>
            <a:off x="377435" y="2355741"/>
            <a:ext cx="4596642" cy="36512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C7351-A792-DD55-0052-B804B64F9532}"/>
              </a:ext>
            </a:extLst>
          </p:cNvPr>
          <p:cNvSpPr/>
          <p:nvPr/>
        </p:nvSpPr>
        <p:spPr>
          <a:xfrm>
            <a:off x="377435" y="4552543"/>
            <a:ext cx="4596642" cy="94034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2B4F8-935B-E158-C6E6-3DF89F16ED5E}"/>
              </a:ext>
            </a:extLst>
          </p:cNvPr>
          <p:cNvSpPr/>
          <p:nvPr/>
        </p:nvSpPr>
        <p:spPr>
          <a:xfrm>
            <a:off x="5886937" y="4662789"/>
            <a:ext cx="5326599" cy="21380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05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140102" y="1073363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E27622-FB3E-1553-8284-56C31E6CC4D5}"/>
              </a:ext>
            </a:extLst>
          </p:cNvPr>
          <p:cNvSpPr/>
          <p:nvPr/>
        </p:nvSpPr>
        <p:spPr>
          <a:xfrm>
            <a:off x="5103778" y="245844"/>
            <a:ext cx="6822332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 the shiny app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0FB204-10FE-C5E9-A99B-D84FE1B2CF9E}"/>
              </a:ext>
            </a:extLst>
          </p:cNvPr>
          <p:cNvSpPr txBox="1"/>
          <p:nvPr/>
        </p:nvSpPr>
        <p:spPr>
          <a:xfrm>
            <a:off x="5385345" y="5677132"/>
            <a:ext cx="6540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app.R is so clean and simple to read!!!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6AECA-D851-F089-58AC-D7F29DC5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44" y="1613378"/>
            <a:ext cx="5326599" cy="394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4C4A36-CC9B-E2B8-1176-8496B31051A0}"/>
              </a:ext>
            </a:extLst>
          </p:cNvPr>
          <p:cNvSpPr/>
          <p:nvPr/>
        </p:nvSpPr>
        <p:spPr>
          <a:xfrm>
            <a:off x="377435" y="5642037"/>
            <a:ext cx="4596642" cy="29831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D4C35F-2D52-6927-7F17-800D0B471F60}"/>
              </a:ext>
            </a:extLst>
          </p:cNvPr>
          <p:cNvSpPr/>
          <p:nvPr/>
        </p:nvSpPr>
        <p:spPr>
          <a:xfrm>
            <a:off x="5750346" y="5244234"/>
            <a:ext cx="5527254" cy="298315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99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53E6E-8EF1-B284-13C9-76BAF8AA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Shiny output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51D5C-CA6C-FF4C-263F-E0E313A65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282A5-2633-693C-C69E-3007C3F3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68" y="1436197"/>
            <a:ext cx="10204064" cy="3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50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F67F9-3313-3859-04B5-6C792E6C4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2B83E8-1C37-D92D-2860-A8676DACC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0" y="960052"/>
            <a:ext cx="7802880" cy="5882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E11DAA-0B39-7E60-7001-F8939A3D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365125"/>
            <a:ext cx="11620500" cy="488315"/>
          </a:xfrm>
        </p:spPr>
        <p:txBody>
          <a:bodyPr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Now, let’s replicate input and output plots for two state comparison </a:t>
            </a:r>
            <a:endParaRPr lang="en-US" sz="3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DF5CAD-B80F-76AD-06D6-1809912B1EAD}"/>
              </a:ext>
            </a:extLst>
          </p:cNvPr>
          <p:cNvSpPr txBox="1">
            <a:spLocks/>
          </p:cNvSpPr>
          <p:nvPr/>
        </p:nvSpPr>
        <p:spPr>
          <a:xfrm>
            <a:off x="442609" y="3153722"/>
            <a:ext cx="2125493" cy="717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Like this -&gt;</a:t>
            </a:r>
          </a:p>
        </p:txBody>
      </p:sp>
    </p:spTree>
    <p:extLst>
      <p:ext uri="{BB962C8B-B14F-4D97-AF65-F5344CB8AC3E}">
        <p14:creationId xmlns:p14="http://schemas.microsoft.com/office/powerpoint/2010/main" val="228351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16D5FFE-4D78-AB4B-2255-4A692F5C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625" y="927834"/>
            <a:ext cx="4573966" cy="5005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256418" y="195727"/>
            <a:ext cx="3040380" cy="6564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 –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module, </a:t>
            </a:r>
            <a:r>
              <a:rPr lang="en-US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calls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B92912-8C62-B65C-434E-BD77D170BC78}"/>
              </a:ext>
            </a:extLst>
          </p:cNvPr>
          <p:cNvSpPr/>
          <p:nvPr/>
        </p:nvSpPr>
        <p:spPr>
          <a:xfrm>
            <a:off x="7010401" y="2174132"/>
            <a:ext cx="3878579" cy="90434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2FAF4-1D34-8C96-E1DD-EA93B17A9326}"/>
              </a:ext>
            </a:extLst>
          </p:cNvPr>
          <p:cNvSpPr/>
          <p:nvPr/>
        </p:nvSpPr>
        <p:spPr>
          <a:xfrm>
            <a:off x="7010400" y="3132144"/>
            <a:ext cx="3878579" cy="78453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B1EC8E-8CD2-C638-FB64-D03E03986281}"/>
              </a:ext>
            </a:extLst>
          </p:cNvPr>
          <p:cNvSpPr/>
          <p:nvPr/>
        </p:nvSpPr>
        <p:spPr>
          <a:xfrm>
            <a:off x="6497245" y="4320539"/>
            <a:ext cx="4483176" cy="49243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C9938A-754C-CAF7-CE15-B5F671EC2DD0}"/>
              </a:ext>
            </a:extLst>
          </p:cNvPr>
          <p:cNvSpPr/>
          <p:nvPr/>
        </p:nvSpPr>
        <p:spPr>
          <a:xfrm>
            <a:off x="6497244" y="4861085"/>
            <a:ext cx="4483176" cy="42719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94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16D5FFE-4D78-AB4B-2255-4A692F5C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625" y="927834"/>
            <a:ext cx="4573966" cy="5005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C8389-C9B9-9A9A-73BD-AD5FDF1C0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62" y="840105"/>
            <a:ext cx="4442914" cy="517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6B53D5-D690-620B-3E34-1B8C5FF60A54}"/>
              </a:ext>
            </a:extLst>
          </p:cNvPr>
          <p:cNvSpPr/>
          <p:nvPr/>
        </p:nvSpPr>
        <p:spPr>
          <a:xfrm>
            <a:off x="1283676" y="38033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app.R file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BF009E-FEB2-CD2C-AE1C-4373B52BC82B}"/>
              </a:ext>
            </a:extLst>
          </p:cNvPr>
          <p:cNvSpPr/>
          <p:nvPr/>
        </p:nvSpPr>
        <p:spPr>
          <a:xfrm>
            <a:off x="7218642" y="176648"/>
            <a:ext cx="3040380" cy="6564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NOTE: </a:t>
            </a:r>
            <a:r>
              <a:rPr lang="en-US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Unique ids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amongst each module calls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B92912-8C62-B65C-434E-BD77D170BC78}"/>
              </a:ext>
            </a:extLst>
          </p:cNvPr>
          <p:cNvSpPr/>
          <p:nvPr/>
        </p:nvSpPr>
        <p:spPr>
          <a:xfrm>
            <a:off x="7010401" y="2174132"/>
            <a:ext cx="3878579" cy="90434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2FAF4-1D34-8C96-E1DD-EA93B17A9326}"/>
              </a:ext>
            </a:extLst>
          </p:cNvPr>
          <p:cNvSpPr/>
          <p:nvPr/>
        </p:nvSpPr>
        <p:spPr>
          <a:xfrm>
            <a:off x="7010400" y="3132144"/>
            <a:ext cx="3878579" cy="78453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B1EC8E-8CD2-C638-FB64-D03E03986281}"/>
              </a:ext>
            </a:extLst>
          </p:cNvPr>
          <p:cNvSpPr/>
          <p:nvPr/>
        </p:nvSpPr>
        <p:spPr>
          <a:xfrm>
            <a:off x="6497245" y="4320539"/>
            <a:ext cx="4483176" cy="49243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C9938A-754C-CAF7-CE15-B5F671EC2DD0}"/>
              </a:ext>
            </a:extLst>
          </p:cNvPr>
          <p:cNvSpPr/>
          <p:nvPr/>
        </p:nvSpPr>
        <p:spPr>
          <a:xfrm>
            <a:off x="6497244" y="4861085"/>
            <a:ext cx="4483176" cy="42719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6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19A7-3BB4-EA05-92C7-0908F209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09" y="261609"/>
            <a:ext cx="10517038" cy="652792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Shiny…. A much larger </a:t>
            </a:r>
            <a:r>
              <a:rPr lang="en-US" dirty="0" err="1"/>
              <a:t>app.R</a:t>
            </a:r>
            <a:r>
              <a:rPr lang="en-US" dirty="0"/>
              <a:t>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BB073-2F21-6764-422E-9FF1C4C8C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5E0561-07B9-0D37-5EAC-000FE112F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05" b="-3"/>
          <a:stretch/>
        </p:blipFill>
        <p:spPr>
          <a:xfrm>
            <a:off x="4632243" y="1297310"/>
            <a:ext cx="2864502" cy="4680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24DFCA-FEE6-7AC6-8F28-AC0C88EB7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95" b="-3"/>
          <a:stretch/>
        </p:blipFill>
        <p:spPr>
          <a:xfrm>
            <a:off x="8143335" y="1297310"/>
            <a:ext cx="2886897" cy="4680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F5D5C4-8E3D-E0A0-11D6-0F327FB94A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664" b="-3"/>
          <a:stretch/>
        </p:blipFill>
        <p:spPr>
          <a:xfrm>
            <a:off x="1114933" y="1297309"/>
            <a:ext cx="2868836" cy="4680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0213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597D6-B959-0F71-04E1-3F64F60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Deepsha Menghani https://deepshamenghani.quarto.pub/dmenghani/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4C008-A226-D50C-D427-213053179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8" y="1007637"/>
            <a:ext cx="4465702" cy="5060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C6CE8E-C2C6-2244-4EBE-9D5BE3C819AA}"/>
              </a:ext>
            </a:extLst>
          </p:cNvPr>
          <p:cNvSpPr/>
          <p:nvPr/>
        </p:nvSpPr>
        <p:spPr>
          <a:xfrm>
            <a:off x="7405991" y="3164732"/>
            <a:ext cx="3307405" cy="75227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28E21E-E06E-A622-4898-0D54602C1084}"/>
              </a:ext>
            </a:extLst>
          </p:cNvPr>
          <p:cNvSpPr/>
          <p:nvPr/>
        </p:nvSpPr>
        <p:spPr>
          <a:xfrm>
            <a:off x="6579140" y="4794738"/>
            <a:ext cx="4250988" cy="5879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8760EE-0AF4-D580-B5B4-80AE3B9E3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007637"/>
            <a:ext cx="6736079" cy="5078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6B8085-3FF8-E4FE-431A-4655A82DDA99}"/>
              </a:ext>
            </a:extLst>
          </p:cNvPr>
          <p:cNvSpPr/>
          <p:nvPr/>
        </p:nvSpPr>
        <p:spPr>
          <a:xfrm>
            <a:off x="1165211" y="2395112"/>
            <a:ext cx="3307405" cy="75227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C580F6-C93A-B274-E9F1-6075DCFA0C42}"/>
              </a:ext>
            </a:extLst>
          </p:cNvPr>
          <p:cNvSpPr/>
          <p:nvPr/>
        </p:nvSpPr>
        <p:spPr>
          <a:xfrm>
            <a:off x="1165210" y="3223584"/>
            <a:ext cx="3307405" cy="75227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D259B-65B5-C027-C0BA-E0B07F37F475}"/>
              </a:ext>
            </a:extLst>
          </p:cNvPr>
          <p:cNvSpPr/>
          <p:nvPr/>
        </p:nvSpPr>
        <p:spPr>
          <a:xfrm>
            <a:off x="231842" y="4434153"/>
            <a:ext cx="4250988" cy="48074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2973A9-CCD3-AC17-711D-212DD35049AC}"/>
              </a:ext>
            </a:extLst>
          </p:cNvPr>
          <p:cNvSpPr/>
          <p:nvPr/>
        </p:nvSpPr>
        <p:spPr>
          <a:xfrm>
            <a:off x="231842" y="4944807"/>
            <a:ext cx="4250988" cy="48074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A26DD1-B6A1-22BB-A9EF-E82F61D86058}"/>
              </a:ext>
            </a:extLst>
          </p:cNvPr>
          <p:cNvSpPr/>
          <p:nvPr/>
        </p:nvSpPr>
        <p:spPr>
          <a:xfrm>
            <a:off x="5110264" y="1302246"/>
            <a:ext cx="6867727" cy="230201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F95A3E-56CF-2B0D-FBE2-593394B6DDF6}"/>
              </a:ext>
            </a:extLst>
          </p:cNvPr>
          <p:cNvSpPr/>
          <p:nvPr/>
        </p:nvSpPr>
        <p:spPr>
          <a:xfrm>
            <a:off x="5110263" y="3732256"/>
            <a:ext cx="6867727" cy="230201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6D897B4-5A9F-FB9F-58EE-A6E424DC10B1}"/>
              </a:ext>
            </a:extLst>
          </p:cNvPr>
          <p:cNvSpPr/>
          <p:nvPr/>
        </p:nvSpPr>
        <p:spPr>
          <a:xfrm>
            <a:off x="732818" y="221092"/>
            <a:ext cx="3040380" cy="6564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Updated app.R file –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module, multiple calls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2E8FD21-F5DB-F829-0708-735240A233F3}"/>
              </a:ext>
            </a:extLst>
          </p:cNvPr>
          <p:cNvSpPr/>
          <p:nvPr/>
        </p:nvSpPr>
        <p:spPr>
          <a:xfrm>
            <a:off x="7169283" y="368708"/>
            <a:ext cx="2749685" cy="3612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Shiny App output</a:t>
            </a:r>
          </a:p>
        </p:txBody>
      </p:sp>
    </p:spTree>
    <p:extLst>
      <p:ext uri="{BB962C8B-B14F-4D97-AF65-F5344CB8AC3E}">
        <p14:creationId xmlns:p14="http://schemas.microsoft.com/office/powerpoint/2010/main" val="2691890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0C5BA-7235-63BD-FAE7-BCA613A89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48CD62-78D8-775D-B5DC-E7319EB1FC1E}"/>
              </a:ext>
            </a:extLst>
          </p:cNvPr>
          <p:cNvSpPr/>
          <p:nvPr/>
        </p:nvSpPr>
        <p:spPr>
          <a:xfrm>
            <a:off x="748938" y="1001486"/>
            <a:ext cx="3352800" cy="4389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B5235F-9887-52A7-39C9-230A055122FE}"/>
              </a:ext>
            </a:extLst>
          </p:cNvPr>
          <p:cNvSpPr/>
          <p:nvPr/>
        </p:nvSpPr>
        <p:spPr>
          <a:xfrm>
            <a:off x="932648" y="1467394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ui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Input 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Plot display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04B768-D5CB-B976-AA87-FE1B9B874E40}"/>
              </a:ext>
            </a:extLst>
          </p:cNvPr>
          <p:cNvSpPr/>
          <p:nvPr/>
        </p:nvSpPr>
        <p:spPr>
          <a:xfrm>
            <a:off x="926116" y="3309257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Server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data filter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041C33-2899-6641-FA36-D27253E1A544}"/>
              </a:ext>
            </a:extLst>
          </p:cNvPr>
          <p:cNvSpPr txBox="1"/>
          <p:nvPr/>
        </p:nvSpPr>
        <p:spPr>
          <a:xfrm>
            <a:off x="1392443" y="513693"/>
            <a:ext cx="214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Original app.R</a:t>
            </a:r>
          </a:p>
        </p:txBody>
      </p:sp>
    </p:spTree>
    <p:extLst>
      <p:ext uri="{BB962C8B-B14F-4D97-AF65-F5344CB8AC3E}">
        <p14:creationId xmlns:p14="http://schemas.microsoft.com/office/powerpoint/2010/main" val="2369705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0C5BA-7235-63BD-FAE7-BCA613A89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48CD62-78D8-775D-B5DC-E7319EB1FC1E}"/>
              </a:ext>
            </a:extLst>
          </p:cNvPr>
          <p:cNvSpPr/>
          <p:nvPr/>
        </p:nvSpPr>
        <p:spPr>
          <a:xfrm>
            <a:off x="748938" y="1001486"/>
            <a:ext cx="3352800" cy="4389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B5235F-9887-52A7-39C9-230A055122FE}"/>
              </a:ext>
            </a:extLst>
          </p:cNvPr>
          <p:cNvSpPr/>
          <p:nvPr/>
        </p:nvSpPr>
        <p:spPr>
          <a:xfrm>
            <a:off x="932648" y="1467394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ui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Input 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Plot display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04B768-D5CB-B976-AA87-FE1B9B874E40}"/>
              </a:ext>
            </a:extLst>
          </p:cNvPr>
          <p:cNvSpPr/>
          <p:nvPr/>
        </p:nvSpPr>
        <p:spPr>
          <a:xfrm>
            <a:off x="926116" y="3309257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Server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data filter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041C33-2899-6641-FA36-D27253E1A544}"/>
              </a:ext>
            </a:extLst>
          </p:cNvPr>
          <p:cNvSpPr txBox="1"/>
          <p:nvPr/>
        </p:nvSpPr>
        <p:spPr>
          <a:xfrm>
            <a:off x="1392443" y="513693"/>
            <a:ext cx="214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Original app.R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2817C9-7C41-A1D5-1533-9593625C54C3}"/>
              </a:ext>
            </a:extLst>
          </p:cNvPr>
          <p:cNvSpPr/>
          <p:nvPr/>
        </p:nvSpPr>
        <p:spPr>
          <a:xfrm>
            <a:off x="4570240" y="539820"/>
            <a:ext cx="2978331" cy="249500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BF2CA2-544D-3762-D4DB-C14A5E2007A3}"/>
              </a:ext>
            </a:extLst>
          </p:cNvPr>
          <p:cNvSpPr/>
          <p:nvPr/>
        </p:nvSpPr>
        <p:spPr>
          <a:xfrm>
            <a:off x="4754622" y="718345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Module_input_ui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Input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511599E-693E-915D-1AC0-694B421CD5AA}"/>
              </a:ext>
            </a:extLst>
          </p:cNvPr>
          <p:cNvSpPr/>
          <p:nvPr/>
        </p:nvSpPr>
        <p:spPr>
          <a:xfrm>
            <a:off x="4754621" y="1872229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Module_input_server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data filter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006190-33CD-9628-978F-1856C6450D35}"/>
              </a:ext>
            </a:extLst>
          </p:cNvPr>
          <p:cNvSpPr txBox="1"/>
          <p:nvPr/>
        </p:nvSpPr>
        <p:spPr>
          <a:xfrm>
            <a:off x="4862389" y="91217"/>
            <a:ext cx="260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Module_input.R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32A6299-CBEA-BCD9-B073-07362780E496}"/>
              </a:ext>
            </a:extLst>
          </p:cNvPr>
          <p:cNvSpPr/>
          <p:nvPr/>
        </p:nvSpPr>
        <p:spPr>
          <a:xfrm>
            <a:off x="4570240" y="3617048"/>
            <a:ext cx="2978331" cy="249500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B33ECAB-866B-41BE-53BB-42CA26834EFE}"/>
              </a:ext>
            </a:extLst>
          </p:cNvPr>
          <p:cNvSpPr/>
          <p:nvPr/>
        </p:nvSpPr>
        <p:spPr>
          <a:xfrm>
            <a:off x="4754622" y="3795573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Module_plot_ui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Plot display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5807EF-80E8-8FBD-50C9-1E97A023D805}"/>
              </a:ext>
            </a:extLst>
          </p:cNvPr>
          <p:cNvSpPr/>
          <p:nvPr/>
        </p:nvSpPr>
        <p:spPr>
          <a:xfrm>
            <a:off x="4754621" y="4949457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Module_plot_server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Plot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9BCB78-1515-E5E0-E968-DA4DF7554ED2}"/>
              </a:ext>
            </a:extLst>
          </p:cNvPr>
          <p:cNvSpPr txBox="1"/>
          <p:nvPr/>
        </p:nvSpPr>
        <p:spPr>
          <a:xfrm>
            <a:off x="4862389" y="3168445"/>
            <a:ext cx="260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Module_plot.R</a:t>
            </a:r>
          </a:p>
        </p:txBody>
      </p:sp>
    </p:spTree>
    <p:extLst>
      <p:ext uri="{BB962C8B-B14F-4D97-AF65-F5344CB8AC3E}">
        <p14:creationId xmlns:p14="http://schemas.microsoft.com/office/powerpoint/2010/main" val="1640491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0C5BA-7235-63BD-FAE7-BCA613A89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48CD62-78D8-775D-B5DC-E7319EB1FC1E}"/>
              </a:ext>
            </a:extLst>
          </p:cNvPr>
          <p:cNvSpPr/>
          <p:nvPr/>
        </p:nvSpPr>
        <p:spPr>
          <a:xfrm>
            <a:off x="748938" y="1001486"/>
            <a:ext cx="3352800" cy="4389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B5235F-9887-52A7-39C9-230A055122FE}"/>
              </a:ext>
            </a:extLst>
          </p:cNvPr>
          <p:cNvSpPr/>
          <p:nvPr/>
        </p:nvSpPr>
        <p:spPr>
          <a:xfrm>
            <a:off x="932648" y="1467394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ui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Input 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Plot display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04B768-D5CB-B976-AA87-FE1B9B874E40}"/>
              </a:ext>
            </a:extLst>
          </p:cNvPr>
          <p:cNvSpPr/>
          <p:nvPr/>
        </p:nvSpPr>
        <p:spPr>
          <a:xfrm>
            <a:off x="926116" y="3309257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Server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data filter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041C33-2899-6641-FA36-D27253E1A544}"/>
              </a:ext>
            </a:extLst>
          </p:cNvPr>
          <p:cNvSpPr txBox="1"/>
          <p:nvPr/>
        </p:nvSpPr>
        <p:spPr>
          <a:xfrm>
            <a:off x="1392443" y="513693"/>
            <a:ext cx="214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Original app.R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2817C9-7C41-A1D5-1533-9593625C54C3}"/>
              </a:ext>
            </a:extLst>
          </p:cNvPr>
          <p:cNvSpPr/>
          <p:nvPr/>
        </p:nvSpPr>
        <p:spPr>
          <a:xfrm>
            <a:off x="4570240" y="539820"/>
            <a:ext cx="2978331" cy="249500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6BF2CA2-544D-3762-D4DB-C14A5E2007A3}"/>
              </a:ext>
            </a:extLst>
          </p:cNvPr>
          <p:cNvSpPr/>
          <p:nvPr/>
        </p:nvSpPr>
        <p:spPr>
          <a:xfrm>
            <a:off x="4754622" y="718345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Module_input_ui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Input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511599E-693E-915D-1AC0-694B421CD5AA}"/>
              </a:ext>
            </a:extLst>
          </p:cNvPr>
          <p:cNvSpPr/>
          <p:nvPr/>
        </p:nvSpPr>
        <p:spPr>
          <a:xfrm>
            <a:off x="4754621" y="1872229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Module_input_server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data filter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006190-33CD-9628-978F-1856C6450D35}"/>
              </a:ext>
            </a:extLst>
          </p:cNvPr>
          <p:cNvSpPr txBox="1"/>
          <p:nvPr/>
        </p:nvSpPr>
        <p:spPr>
          <a:xfrm>
            <a:off x="4862389" y="91217"/>
            <a:ext cx="260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Module_input.R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32A6299-CBEA-BCD9-B073-07362780E496}"/>
              </a:ext>
            </a:extLst>
          </p:cNvPr>
          <p:cNvSpPr/>
          <p:nvPr/>
        </p:nvSpPr>
        <p:spPr>
          <a:xfrm>
            <a:off x="4570240" y="3617048"/>
            <a:ext cx="2978331" cy="249500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B33ECAB-866B-41BE-53BB-42CA26834EFE}"/>
              </a:ext>
            </a:extLst>
          </p:cNvPr>
          <p:cNvSpPr/>
          <p:nvPr/>
        </p:nvSpPr>
        <p:spPr>
          <a:xfrm>
            <a:off x="4754622" y="3795573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Module_plot_ui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ui Plot display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15807EF-80E8-8FBD-50C9-1E97A023D805}"/>
              </a:ext>
            </a:extLst>
          </p:cNvPr>
          <p:cNvSpPr/>
          <p:nvPr/>
        </p:nvSpPr>
        <p:spPr>
          <a:xfrm>
            <a:off x="4754621" y="4949457"/>
            <a:ext cx="2609565" cy="918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Module_plot_server</a:t>
            </a:r>
          </a:p>
          <a:p>
            <a:pPr marL="285750" indent="-285750" algn="ctr"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Server Plot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9BCB78-1515-E5E0-E968-DA4DF7554ED2}"/>
              </a:ext>
            </a:extLst>
          </p:cNvPr>
          <p:cNvSpPr txBox="1"/>
          <p:nvPr/>
        </p:nvSpPr>
        <p:spPr>
          <a:xfrm>
            <a:off x="4862389" y="3168445"/>
            <a:ext cx="260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Module_plot.R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E672A8D-A72B-474B-483B-432C8E7695E1}"/>
              </a:ext>
            </a:extLst>
          </p:cNvPr>
          <p:cNvSpPr/>
          <p:nvPr/>
        </p:nvSpPr>
        <p:spPr>
          <a:xfrm>
            <a:off x="8017073" y="1001485"/>
            <a:ext cx="3352800" cy="438912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992D530-16BF-0C67-06AD-7D4037EB0F07}"/>
              </a:ext>
            </a:extLst>
          </p:cNvPr>
          <p:cNvSpPr/>
          <p:nvPr/>
        </p:nvSpPr>
        <p:spPr>
          <a:xfrm>
            <a:off x="8200783" y="1467393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6CF46F2-5588-384B-8409-8FC9ED3B6074}"/>
              </a:ext>
            </a:extLst>
          </p:cNvPr>
          <p:cNvSpPr/>
          <p:nvPr/>
        </p:nvSpPr>
        <p:spPr>
          <a:xfrm>
            <a:off x="8194251" y="3309256"/>
            <a:ext cx="2994919" cy="16154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A7306E-1F48-DE80-339A-807CB7B348E2}"/>
              </a:ext>
            </a:extLst>
          </p:cNvPr>
          <p:cNvSpPr txBox="1"/>
          <p:nvPr/>
        </p:nvSpPr>
        <p:spPr>
          <a:xfrm>
            <a:off x="8415487" y="539819"/>
            <a:ext cx="260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Modularized app.R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15C46F-897F-C1FA-6ACD-8B26369A9D35}"/>
              </a:ext>
            </a:extLst>
          </p:cNvPr>
          <p:cNvSpPr/>
          <p:nvPr/>
        </p:nvSpPr>
        <p:spPr>
          <a:xfrm>
            <a:off x="8447056" y="1934230"/>
            <a:ext cx="2517038" cy="4092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Module_input_ui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B79C481-22A4-25F8-E7B9-9C7C8C59C7AD}"/>
              </a:ext>
            </a:extLst>
          </p:cNvPr>
          <p:cNvSpPr/>
          <p:nvPr/>
        </p:nvSpPr>
        <p:spPr>
          <a:xfrm>
            <a:off x="8455765" y="2462628"/>
            <a:ext cx="2517038" cy="4523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Module_plot_ui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89FCE9-A81E-03C9-962D-2466AAA02D35}"/>
              </a:ext>
            </a:extLst>
          </p:cNvPr>
          <p:cNvSpPr/>
          <p:nvPr/>
        </p:nvSpPr>
        <p:spPr>
          <a:xfrm>
            <a:off x="8455765" y="3766909"/>
            <a:ext cx="2517038" cy="43933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Module_input_server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D294A30-98DF-2213-7066-B224E449EA5F}"/>
              </a:ext>
            </a:extLst>
          </p:cNvPr>
          <p:cNvSpPr/>
          <p:nvPr/>
        </p:nvSpPr>
        <p:spPr>
          <a:xfrm>
            <a:off x="8447055" y="4323009"/>
            <a:ext cx="2517038" cy="43933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Module_plot_server</a:t>
            </a:r>
          </a:p>
        </p:txBody>
      </p:sp>
    </p:spTree>
    <p:extLst>
      <p:ext uri="{BB962C8B-B14F-4D97-AF65-F5344CB8AC3E}">
        <p14:creationId xmlns:p14="http://schemas.microsoft.com/office/powerpoint/2010/main" val="3002931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084D7-E10C-E307-A00C-45A8B3114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sz="3200"/>
              <a:t>The challenges with a monolith app.R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09DC5-BF16-7BD8-B94F-270BF8330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B80E8-E86C-6257-9EB2-ADCE6AAB3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en-US" sz="1800"/>
              <a:t>Difficult to keep track of components</a:t>
            </a:r>
          </a:p>
          <a:p>
            <a:r>
              <a:rPr lang="en-US" sz="1800"/>
              <a:t>Challenging to debug if something fails</a:t>
            </a:r>
          </a:p>
          <a:p>
            <a:r>
              <a:rPr lang="en-US" sz="1800"/>
              <a:t>Harder for someone new to learn and contribute</a:t>
            </a:r>
          </a:p>
          <a:p>
            <a:r>
              <a:rPr lang="en-US" sz="1800"/>
              <a:t>Tedious to reuse its elements within itself and other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59EFC-F065-4F18-4D95-6494E825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55563" y="6356350"/>
            <a:ext cx="3077157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Deepsha Menghani https://deepshamenghani.quarto.pub/dmenghani/</a:t>
            </a:r>
          </a:p>
        </p:txBody>
      </p:sp>
    </p:spTree>
    <p:extLst>
      <p:ext uri="{BB962C8B-B14F-4D97-AF65-F5344CB8AC3E}">
        <p14:creationId xmlns:p14="http://schemas.microsoft.com/office/powerpoint/2010/main" val="3048890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084D7-E10C-E307-A00C-45A8B3114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sz="3200"/>
              <a:t>With a modular approach</a:t>
            </a:r>
          </a:p>
        </p:txBody>
      </p:sp>
      <p:pic>
        <p:nvPicPr>
          <p:cNvPr id="7" name="Picture 6" descr="A cartoon of a gorilla pointing at something&#10;&#10;Description automatically generated">
            <a:extLst>
              <a:ext uri="{FF2B5EF4-FFF2-40B4-BE49-F238E27FC236}">
                <a16:creationId xmlns:a16="http://schemas.microsoft.com/office/drawing/2014/main" id="{61B364EB-120E-A662-3326-13D9AB127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B80E8-E86C-6257-9EB2-ADCE6AAB3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en-US" sz="1800" dirty="0"/>
              <a:t>Easy to keep track of components</a:t>
            </a:r>
          </a:p>
          <a:p>
            <a:r>
              <a:rPr lang="en-US" sz="1800" dirty="0"/>
              <a:t>Single location to debug if something fails</a:t>
            </a:r>
          </a:p>
          <a:p>
            <a:r>
              <a:rPr lang="en-US" sz="1800" dirty="0"/>
              <a:t>Structured cleanly for someone new to learn and contribute</a:t>
            </a:r>
          </a:p>
          <a:p>
            <a:r>
              <a:rPr lang="en-US" sz="1800" dirty="0"/>
              <a:t>Element usability within itself and other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59EFC-F065-4F18-4D95-6494E825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55563" y="6356350"/>
            <a:ext cx="3077157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Deepsha Menghani https://deepshamenghani.quarto.pub/dmenghani/</a:t>
            </a:r>
          </a:p>
        </p:txBody>
      </p:sp>
    </p:spTree>
    <p:extLst>
      <p:ext uri="{BB962C8B-B14F-4D97-AF65-F5344CB8AC3E}">
        <p14:creationId xmlns:p14="http://schemas.microsoft.com/office/powerpoint/2010/main" val="3916868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2F9C9-31F2-95A5-F2C2-53149CBFB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Next 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54C1AA-BBED-A5B2-9C53-135CABC5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8861" y="6326572"/>
            <a:ext cx="7475220" cy="365125"/>
          </a:xfrm>
        </p:spPr>
        <p:txBody>
          <a:bodyPr>
            <a:normAutofit fontScale="92500" lnSpcReduction="10000"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Deepsha Menghani: https://deepshamenghani.quarto.pub/dmenghani/</a:t>
            </a:r>
          </a:p>
        </p:txBody>
      </p:sp>
      <p:graphicFrame>
        <p:nvGraphicFramePr>
          <p:cNvPr id="106" name="Content Placeholder 2">
            <a:extLst>
              <a:ext uri="{FF2B5EF4-FFF2-40B4-BE49-F238E27FC236}">
                <a16:creationId xmlns:a16="http://schemas.microsoft.com/office/drawing/2014/main" id="{CEA8559A-374C-8934-F8DE-3DB2B83997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01086"/>
              </p:ext>
            </p:extLst>
          </p:nvPr>
        </p:nvGraphicFramePr>
        <p:xfrm>
          <a:off x="632085" y="1783915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3343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84D7-E10C-E307-A00C-45A8B3114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sz="3200"/>
              <a:t>The challenges with a monolith app.R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09DC5-BF16-7BD8-B94F-270BF8330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B80E8-E86C-6257-9EB2-ADCE6AAB3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en-US" sz="1800"/>
              <a:t>Difficult to keep track of components</a:t>
            </a:r>
          </a:p>
          <a:p>
            <a:r>
              <a:rPr lang="en-US" sz="1800"/>
              <a:t>Challenging to debug if something fails</a:t>
            </a:r>
          </a:p>
          <a:p>
            <a:r>
              <a:rPr lang="en-US" sz="1800"/>
              <a:t>Harder for someone new to learn and contribute</a:t>
            </a:r>
          </a:p>
          <a:p>
            <a:r>
              <a:rPr lang="en-US" sz="1800"/>
              <a:t>Tedious to reuse its elements within itself and other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59EFC-F065-4F18-4D95-6494E825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55563" y="6356350"/>
            <a:ext cx="3077157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Deepsha Menghani https://deepshamenghani.quarto.pub/dmenghani/</a:t>
            </a:r>
          </a:p>
        </p:txBody>
      </p:sp>
    </p:spTree>
    <p:extLst>
      <p:ext uri="{BB962C8B-B14F-4D97-AF65-F5344CB8AC3E}">
        <p14:creationId xmlns:p14="http://schemas.microsoft.com/office/powerpoint/2010/main" val="1581534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B43F6-101E-BF27-206B-F2094A8C7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97242-05F7-A159-DC1B-EDA01619C0D0}"/>
              </a:ext>
            </a:extLst>
          </p:cNvPr>
          <p:cNvSpPr txBox="1"/>
          <p:nvPr/>
        </p:nvSpPr>
        <p:spPr>
          <a:xfrm>
            <a:off x="4200728" y="1867668"/>
            <a:ext cx="35035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</a:rPr>
              <a:t>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1E484-5D06-BE12-F8BD-AE6D8C10D2F8}"/>
              </a:ext>
            </a:extLst>
          </p:cNvPr>
          <p:cNvSpPr txBox="1"/>
          <p:nvPr/>
        </p:nvSpPr>
        <p:spPr>
          <a:xfrm>
            <a:off x="4940164" y="4357533"/>
            <a:ext cx="20247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2060"/>
                </a:solidFill>
              </a:rPr>
              <a:t>Shiny</a:t>
            </a:r>
          </a:p>
        </p:txBody>
      </p:sp>
      <p:sp>
        <p:nvSpPr>
          <p:cNvPr id="5" name="Heart 4">
            <a:extLst>
              <a:ext uri="{FF2B5EF4-FFF2-40B4-BE49-F238E27FC236}">
                <a16:creationId xmlns:a16="http://schemas.microsoft.com/office/drawing/2014/main" id="{D1654DA1-F20A-1696-71B4-AC6601D2300B}"/>
              </a:ext>
            </a:extLst>
          </p:cNvPr>
          <p:cNvSpPr/>
          <p:nvPr/>
        </p:nvSpPr>
        <p:spPr>
          <a:xfrm>
            <a:off x="5456674" y="3258026"/>
            <a:ext cx="991689" cy="817145"/>
          </a:xfrm>
          <a:prstGeom prst="hear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29EB6-3DE0-3624-BF3B-623ABB400DDA}"/>
              </a:ext>
            </a:extLst>
          </p:cNvPr>
          <p:cNvSpPr txBox="1"/>
          <p:nvPr/>
        </p:nvSpPr>
        <p:spPr>
          <a:xfrm>
            <a:off x="598251" y="1024317"/>
            <a:ext cx="10995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Enter Shiny modules… A reusable piece of Shiny code written as a function </a:t>
            </a:r>
          </a:p>
        </p:txBody>
      </p:sp>
    </p:spTree>
    <p:extLst>
      <p:ext uri="{BB962C8B-B14F-4D97-AF65-F5344CB8AC3E}">
        <p14:creationId xmlns:p14="http://schemas.microsoft.com/office/powerpoint/2010/main" val="1560280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F288D-E754-A0EB-A50A-CA39043F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42649-EA79-1E58-498D-5553BC8E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045"/>
            <a:ext cx="12192000" cy="347978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B1B650-0434-5CC5-DD20-3CDF1AEBEE07}"/>
              </a:ext>
            </a:extLst>
          </p:cNvPr>
          <p:cNvSpPr/>
          <p:nvPr/>
        </p:nvSpPr>
        <p:spPr>
          <a:xfrm>
            <a:off x="389106" y="570689"/>
            <a:ext cx="11413787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Let’s learn to write modules with a Shiny application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485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F288D-E754-A0EB-A50A-CA39043F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42649-EA79-1E58-498D-5553BC8E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045"/>
            <a:ext cx="12192000" cy="347978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567287-B5B0-2F7B-8B21-2FE40C076C5D}"/>
              </a:ext>
            </a:extLst>
          </p:cNvPr>
          <p:cNvSpPr/>
          <p:nvPr/>
        </p:nvSpPr>
        <p:spPr>
          <a:xfrm>
            <a:off x="389106" y="570689"/>
            <a:ext cx="11413787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1 : Decompose your application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1113558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F288D-E754-A0EB-A50A-CA39043F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Deepsha Menghani https://deepshamenghani.quarto.pub/dmenghani/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42649-EA79-1E58-498D-5553BC8E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045"/>
            <a:ext cx="12192000" cy="347978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290EDA-5E8E-8B85-2E02-E3C5878C0549}"/>
              </a:ext>
            </a:extLst>
          </p:cNvPr>
          <p:cNvSpPr/>
          <p:nvPr/>
        </p:nvSpPr>
        <p:spPr>
          <a:xfrm>
            <a:off x="389106" y="570689"/>
            <a:ext cx="11413787" cy="55771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1 : Decompose your application components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66E431-B9E4-0143-1B5E-05E8BF8B1C0E}"/>
              </a:ext>
            </a:extLst>
          </p:cNvPr>
          <p:cNvCxnSpPr>
            <a:cxnSpLocks/>
          </p:cNvCxnSpPr>
          <p:nvPr/>
        </p:nvCxnSpPr>
        <p:spPr>
          <a:xfrm flipV="1">
            <a:off x="953311" y="4676564"/>
            <a:ext cx="0" cy="616085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AA4F97-9D66-5FAB-09CA-4D74919E9770}"/>
              </a:ext>
            </a:extLst>
          </p:cNvPr>
          <p:cNvSpPr txBox="1"/>
          <p:nvPr/>
        </p:nvSpPr>
        <p:spPr>
          <a:xfrm>
            <a:off x="434502" y="5389926"/>
            <a:ext cx="13826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Input for </a:t>
            </a:r>
          </a:p>
          <a:p>
            <a:r>
              <a:rPr lang="en-US" dirty="0"/>
              <a:t>filtering 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0FCE4B-E7C1-5EED-4FD0-4468D24D1C76}"/>
              </a:ext>
            </a:extLst>
          </p:cNvPr>
          <p:cNvCxnSpPr>
            <a:cxnSpLocks/>
          </p:cNvCxnSpPr>
          <p:nvPr/>
        </p:nvCxnSpPr>
        <p:spPr>
          <a:xfrm flipV="1">
            <a:off x="5087565" y="4676564"/>
            <a:ext cx="0" cy="616085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6384FC-8B3F-3120-7220-8C089530F71C}"/>
              </a:ext>
            </a:extLst>
          </p:cNvPr>
          <p:cNvSpPr txBox="1"/>
          <p:nvPr/>
        </p:nvSpPr>
        <p:spPr>
          <a:xfrm>
            <a:off x="4568756" y="5389926"/>
            <a:ext cx="177080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County plot</a:t>
            </a:r>
          </a:p>
          <a:p>
            <a:r>
              <a:rPr lang="en-US" dirty="0"/>
              <a:t>(on filtered data)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06E6A0-BFEE-03A8-B233-D95E09C97A07}"/>
              </a:ext>
            </a:extLst>
          </p:cNvPr>
          <p:cNvCxnSpPr>
            <a:cxnSpLocks/>
          </p:cNvCxnSpPr>
          <p:nvPr/>
        </p:nvCxnSpPr>
        <p:spPr>
          <a:xfrm flipV="1">
            <a:off x="9974094" y="4676564"/>
            <a:ext cx="0" cy="616085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1C52AA-F8DC-25D4-5C60-370DDEA651FD}"/>
              </a:ext>
            </a:extLst>
          </p:cNvPr>
          <p:cNvSpPr txBox="1"/>
          <p:nvPr/>
        </p:nvSpPr>
        <p:spPr>
          <a:xfrm>
            <a:off x="9455285" y="5389926"/>
            <a:ext cx="177080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Yearly plot</a:t>
            </a:r>
          </a:p>
          <a:p>
            <a:r>
              <a:rPr lang="en-US" dirty="0"/>
              <a:t>(on filtered data)</a:t>
            </a:r>
          </a:p>
        </p:txBody>
      </p:sp>
    </p:spTree>
    <p:extLst>
      <p:ext uri="{BB962C8B-B14F-4D97-AF65-F5344CB8AC3E}">
        <p14:creationId xmlns:p14="http://schemas.microsoft.com/office/powerpoint/2010/main" val="2523653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8557</TotalTime>
  <Words>1888</Words>
  <Application>Microsoft Office PowerPoint</Application>
  <PresentationFormat>Widescreen</PresentationFormat>
  <Paragraphs>264</Paragraphs>
  <Slides>46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Source Sans Pro</vt:lpstr>
      <vt:lpstr>Office Theme</vt:lpstr>
      <vt:lpstr>Bigfoot sightings: Learning to create Shiny modules by  turning an existing  app modular </vt:lpstr>
      <vt:lpstr>PowerPoint Presentation</vt:lpstr>
      <vt:lpstr>Learning Shiny…. A simple app.R file</vt:lpstr>
      <vt:lpstr>Building Shiny…. A much larger app.R file</vt:lpstr>
      <vt:lpstr>The challenges with a monolith app.R file</vt:lpstr>
      <vt:lpstr>PowerPoint Presentation</vt:lpstr>
      <vt:lpstr>PowerPoint Presentation</vt:lpstr>
      <vt:lpstr>PowerPoint Presentation</vt:lpstr>
      <vt:lpstr>PowerPoint Presentation</vt:lpstr>
      <vt:lpstr>Main app.R file</vt:lpstr>
      <vt:lpstr>Main app.R file</vt:lpstr>
      <vt:lpstr>Main app.R file</vt:lpstr>
      <vt:lpstr>Main app.R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Shiny output</vt:lpstr>
      <vt:lpstr>Now, let’s replicate input and output plots for two state comparison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challenges with a monolith app.R file</vt:lpstr>
      <vt:lpstr>With a modular approach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Bigfoot sightings</dc:title>
  <dc:creator>Deepsha Menghani</dc:creator>
  <cp:lastModifiedBy>Deepsha Menghani</cp:lastModifiedBy>
  <cp:revision>2</cp:revision>
  <dcterms:created xsi:type="dcterms:W3CDTF">2023-07-09T23:53:03Z</dcterms:created>
  <dcterms:modified xsi:type="dcterms:W3CDTF">2023-08-16T03:55:44Z</dcterms:modified>
</cp:coreProperties>
</file>